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notesSlides/notesSlide8.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notesSlides/notesSlide9.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10.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notesSlides/notesSlide11.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notesSlides/notesSlide12.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notesSlides/notesSlide13.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notesSlides/notesSlide14.xml" ContentType="application/vnd.openxmlformats-officedocument.presentationml.notesSlide+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22.xml" ContentType="application/vnd.openxmlformats-officedocument.presentationml.tags+xml"/>
  <Override PartName="/ppt/tags/tag23.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24.xml" ContentType="application/vnd.openxmlformats-officedocument.presentationml.tags+xml"/>
  <Override PartName="/ppt/tags/tag25.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26.xml" ContentType="application/vnd.openxmlformats-officedocument.presentationml.tags+xml"/>
  <Override PartName="/ppt/tags/tag27.xml" ContentType="application/vnd.openxmlformats-officedocument.presentationml.tags+xml"/>
  <Override PartName="/ppt/notesSlides/notesSlide22.xml" ContentType="application/vnd.openxmlformats-officedocument.presentationml.notesSlide+xml"/>
  <Override PartName="/ppt/tags/tag28.xml" ContentType="application/vnd.openxmlformats-officedocument.presentationml.tags+xml"/>
  <Override PartName="/ppt/tags/tag29.xml" ContentType="application/vnd.openxmlformats-officedocument.presentationml.tags+xml"/>
  <Override PartName="/ppt/notesSlides/notesSlide23.xml" ContentType="application/vnd.openxmlformats-officedocument.presentationml.notesSlide+xml"/>
  <Override PartName="/ppt/tags/tag30.xml" ContentType="application/vnd.openxmlformats-officedocument.presentationml.tags+xml"/>
  <Override PartName="/ppt/tags/tag31.xml" ContentType="application/vnd.openxmlformats-officedocument.presentationml.tag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9"/>
  </p:notesMasterIdLst>
  <p:sldIdLst>
    <p:sldId id="256" r:id="rId2"/>
    <p:sldId id="257" r:id="rId3"/>
    <p:sldId id="259" r:id="rId4"/>
    <p:sldId id="278" r:id="rId5"/>
    <p:sldId id="292" r:id="rId6"/>
    <p:sldId id="280" r:id="rId7"/>
    <p:sldId id="293" r:id="rId8"/>
    <p:sldId id="301" r:id="rId9"/>
    <p:sldId id="302" r:id="rId10"/>
    <p:sldId id="303" r:id="rId11"/>
    <p:sldId id="334" r:id="rId12"/>
    <p:sldId id="305" r:id="rId13"/>
    <p:sldId id="306" r:id="rId14"/>
    <p:sldId id="307" r:id="rId15"/>
    <p:sldId id="308" r:id="rId16"/>
    <p:sldId id="297" r:id="rId17"/>
    <p:sldId id="309" r:id="rId18"/>
    <p:sldId id="269" r:id="rId19"/>
    <p:sldId id="294" r:id="rId20"/>
    <p:sldId id="298" r:id="rId21"/>
    <p:sldId id="310" r:id="rId22"/>
    <p:sldId id="336" r:id="rId23"/>
    <p:sldId id="335" r:id="rId24"/>
    <p:sldId id="300" r:id="rId25"/>
    <p:sldId id="311" r:id="rId26"/>
    <p:sldId id="312" r:id="rId27"/>
    <p:sldId id="313" r:id="rId28"/>
    <p:sldId id="314" r:id="rId29"/>
    <p:sldId id="315" r:id="rId30"/>
    <p:sldId id="316" r:id="rId31"/>
    <p:sldId id="317" r:id="rId32"/>
    <p:sldId id="318" r:id="rId33"/>
    <p:sldId id="319" r:id="rId34"/>
    <p:sldId id="321" r:id="rId35"/>
    <p:sldId id="320" r:id="rId36"/>
    <p:sldId id="337" r:id="rId37"/>
    <p:sldId id="264" r:id="rId3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52">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9FAF2"/>
    <a:srgbClr val="FBFCF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69886" autoAdjust="0"/>
  </p:normalViewPr>
  <p:slideViewPr>
    <p:cSldViewPr snapToGrid="0" showGuides="1">
      <p:cViewPr varScale="1">
        <p:scale>
          <a:sx n="95" d="100"/>
          <a:sy n="95" d="100"/>
        </p:scale>
        <p:origin x="1862" y="65"/>
      </p:cViewPr>
      <p:guideLst>
        <p:guide orient="horz" pos="2152"/>
        <p:guide pos="3840"/>
      </p:guideLst>
    </p:cSldViewPr>
  </p:slideViewPr>
  <p:notesTextViewPr>
    <p:cViewPr>
      <p:scale>
        <a:sx n="200" d="100"/>
        <a:sy n="200" d="100"/>
      </p:scale>
      <p:origin x="0" y="0"/>
    </p:cViewPr>
  </p:notesTextViewPr>
  <p:sorterViewPr>
    <p:cViewPr varScale="1">
      <p:scale>
        <a:sx n="1" d="1"/>
        <a:sy n="1" d="1"/>
      </p:scale>
      <p:origin x="0" y="-2393"/>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C581558-B957-4CDD-9038-0A5209C6ABE1}" type="datetimeFigureOut">
              <a:rPr lang="zh-CN" altLang="en-US" smtClean="0"/>
              <a:t>2020/5/15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F441DCC-47B6-4CD0-87AD-C04889132359}"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extLst>
                <a:ext uri="{35155182-B16C-46BC-9424-99874614C6A1}">
                  <wpsdc:indentchars xmlns:lc="http://schemas.openxmlformats.org/drawingml/2006/lockedCanvas" xmlns:wpsdc="http://www.wps.cn/officeDocument/2017/drawingmlCustomData" xmlns="" val="200" checksum="4158780845"/>
                </a:ext>
              </a:extLst>
            </a:pPr>
            <a:r>
              <a:rPr lang="zh-CN" altLang="en-US" dirty="0">
                <a:solidFill>
                  <a:srgbClr val="FF0000"/>
                </a:solidFill>
                <a:latin typeface="Arial" panose="020B0604020202020204" pitchFamily="34" charset="0"/>
                <a:cs typeface="Arial" panose="020B0604020202020204" pitchFamily="34" charset="0"/>
                <a:sym typeface="+mn-lt"/>
              </a:rPr>
              <a:t>老师你好，我是</a:t>
            </a:r>
            <a:r>
              <a:rPr lang="en-US" altLang="zh-CN" dirty="0">
                <a:solidFill>
                  <a:srgbClr val="FF0000"/>
                </a:solidFill>
                <a:latin typeface="Arial" panose="020B0604020202020204" pitchFamily="34" charset="0"/>
                <a:cs typeface="Arial" panose="020B0604020202020204" pitchFamily="34" charset="0"/>
                <a:sym typeface="+mn-lt"/>
              </a:rPr>
              <a:t>2016</a:t>
            </a:r>
            <a:r>
              <a:rPr lang="zh-CN" altLang="en-US" dirty="0">
                <a:solidFill>
                  <a:srgbClr val="FF0000"/>
                </a:solidFill>
                <a:latin typeface="Arial" panose="020B0604020202020204" pitchFamily="34" charset="0"/>
                <a:cs typeface="Arial" panose="020B0604020202020204" pitchFamily="34" charset="0"/>
                <a:sym typeface="+mn-lt"/>
              </a:rPr>
              <a:t>级软件工程</a:t>
            </a:r>
            <a:r>
              <a:rPr lang="en-US" altLang="zh-CN" dirty="0">
                <a:solidFill>
                  <a:srgbClr val="FF0000"/>
                </a:solidFill>
                <a:latin typeface="Arial" panose="020B0604020202020204" pitchFamily="34" charset="0"/>
                <a:cs typeface="Arial" panose="020B0604020202020204" pitchFamily="34" charset="0"/>
                <a:sym typeface="+mn-lt"/>
              </a:rPr>
              <a:t>1</a:t>
            </a:r>
            <a:r>
              <a:rPr lang="zh-CN" altLang="en-US" dirty="0">
                <a:solidFill>
                  <a:srgbClr val="FF0000"/>
                </a:solidFill>
                <a:latin typeface="Arial" panose="020B0604020202020204" pitchFamily="34" charset="0"/>
                <a:cs typeface="Arial" panose="020B0604020202020204" pitchFamily="34" charset="0"/>
                <a:sym typeface="+mn-lt"/>
              </a:rPr>
              <a:t>班的施航程，学号</a:t>
            </a:r>
            <a:r>
              <a:rPr lang="en-US" altLang="zh-CN" dirty="0">
                <a:solidFill>
                  <a:srgbClr val="FF0000"/>
                </a:solidFill>
                <a:latin typeface="Arial" panose="020B0604020202020204" pitchFamily="34" charset="0"/>
                <a:cs typeface="Arial" panose="020B0604020202020204" pitchFamily="34" charset="0"/>
                <a:sym typeface="+mn-lt"/>
              </a:rPr>
              <a:t>16008149</a:t>
            </a:r>
            <a:r>
              <a:rPr lang="zh-CN" altLang="en-US" dirty="0">
                <a:solidFill>
                  <a:srgbClr val="FF0000"/>
                </a:solidFill>
                <a:latin typeface="Arial" panose="020B0604020202020204" pitchFamily="34" charset="0"/>
                <a:cs typeface="Arial" panose="020B0604020202020204" pitchFamily="34" charset="0"/>
                <a:sym typeface="+mn-lt"/>
              </a:rPr>
              <a:t>，</a:t>
            </a:r>
            <a:endParaRPr lang="en-US" altLang="zh-CN" dirty="0">
              <a:solidFill>
                <a:srgbClr val="FF0000"/>
              </a:solidFill>
              <a:latin typeface="Arial" panose="020B0604020202020204" pitchFamily="34" charset="0"/>
              <a:cs typeface="Arial" panose="020B0604020202020204" pitchFamily="34" charset="0"/>
              <a:sym typeface="+mn-lt"/>
            </a:endParaRPr>
          </a:p>
          <a:p>
            <a:pPr marL="0" marR="0" lvl="0" indent="0" algn="l" defTabSz="914400" rtl="0" eaLnBrk="1" fontAlgn="auto" latinLnBrk="0" hangingPunct="1">
              <a:lnSpc>
                <a:spcPct val="100000"/>
              </a:lnSpc>
              <a:spcBef>
                <a:spcPts val="0"/>
              </a:spcBef>
              <a:spcAft>
                <a:spcPts val="0"/>
              </a:spcAft>
              <a:buClrTx/>
              <a:buSzTx/>
              <a:buFontTx/>
              <a:buNone/>
              <a:tabLst/>
              <a:defRPr/>
              <a:extLst>
                <a:ext uri="{35155182-B16C-46BC-9424-99874614C6A1}">
                  <wpsdc:indentchars xmlns:lc="http://schemas.openxmlformats.org/drawingml/2006/lockedCanvas" xmlns:wpsdc="http://www.wps.cn/officeDocument/2017/drawingmlCustomData" xmlns="" val="200" checksum="4158780845"/>
                </a:ext>
              </a:extLst>
            </a:pPr>
            <a:r>
              <a:rPr lang="zh-CN" altLang="en-US" dirty="0">
                <a:solidFill>
                  <a:srgbClr val="FF0000"/>
                </a:solidFill>
                <a:latin typeface="Arial" panose="020B0604020202020204" pitchFamily="34" charset="0"/>
                <a:cs typeface="Arial" panose="020B0604020202020204" pitchFamily="34" charset="0"/>
                <a:sym typeface="+mn-lt"/>
              </a:rPr>
              <a:t>我的毕业设计题目是</a:t>
            </a:r>
            <a:r>
              <a:rPr lang="en-US" altLang="zh-CN" dirty="0">
                <a:solidFill>
                  <a:srgbClr val="FF0000"/>
                </a:solidFill>
                <a:latin typeface="Arial" panose="020B0604020202020204" pitchFamily="34" charset="0"/>
                <a:cs typeface="Arial" panose="020B0604020202020204" pitchFamily="34" charset="0"/>
                <a:sym typeface="+mn-lt"/>
              </a:rPr>
              <a:t>《</a:t>
            </a:r>
            <a:r>
              <a:rPr lang="zh-CN" altLang="en-US" dirty="0">
                <a:solidFill>
                  <a:srgbClr val="FF0000"/>
                </a:solidFill>
                <a:latin typeface="Arial" panose="020B0604020202020204" pitchFamily="34" charset="0"/>
                <a:cs typeface="Arial" panose="020B0604020202020204" pitchFamily="34" charset="0"/>
                <a:sym typeface="+mn-lt"/>
              </a:rPr>
              <a:t>基于</a:t>
            </a:r>
            <a:r>
              <a:rPr lang="en-US" altLang="zh-CN" dirty="0">
                <a:solidFill>
                  <a:srgbClr val="FF0000"/>
                </a:solidFill>
                <a:latin typeface="Arial" panose="020B0604020202020204" pitchFamily="34" charset="0"/>
                <a:cs typeface="Arial" panose="020B0604020202020204" pitchFamily="34" charset="0"/>
                <a:sym typeface="+mn-lt"/>
              </a:rPr>
              <a:t>SSM</a:t>
            </a:r>
            <a:r>
              <a:rPr lang="zh-CN" altLang="en-US" dirty="0">
                <a:solidFill>
                  <a:srgbClr val="FF0000"/>
                </a:solidFill>
                <a:latin typeface="Arial" panose="020B0604020202020204" pitchFamily="34" charset="0"/>
                <a:cs typeface="Arial" panose="020B0604020202020204" pitchFamily="34" charset="0"/>
                <a:sym typeface="+mn-lt"/>
              </a:rPr>
              <a:t>微博系统的设计与实现</a:t>
            </a:r>
            <a:r>
              <a:rPr lang="en-US" altLang="zh-CN" dirty="0">
                <a:solidFill>
                  <a:srgbClr val="FF0000"/>
                </a:solidFill>
                <a:latin typeface="Arial" panose="020B0604020202020204" pitchFamily="34" charset="0"/>
                <a:cs typeface="Arial" panose="020B0604020202020204" pitchFamily="34" charset="0"/>
                <a:sym typeface="+mn-lt"/>
              </a:rPr>
              <a:t>》</a:t>
            </a:r>
          </a:p>
          <a:p>
            <a:pPr marL="0" marR="0" lvl="0" indent="0" algn="l" defTabSz="914400" rtl="0" eaLnBrk="1" fontAlgn="auto" latinLnBrk="0" hangingPunct="1">
              <a:lnSpc>
                <a:spcPct val="100000"/>
              </a:lnSpc>
              <a:spcBef>
                <a:spcPts val="0"/>
              </a:spcBef>
              <a:spcAft>
                <a:spcPts val="0"/>
              </a:spcAft>
              <a:buClrTx/>
              <a:buSzTx/>
              <a:buFontTx/>
              <a:buNone/>
              <a:tabLst/>
              <a:defRPr/>
              <a:extLst>
                <a:ext uri="{35155182-B16C-46BC-9424-99874614C6A1}">
                  <wpsdc:indentchars xmlns:lc="http://schemas.openxmlformats.org/drawingml/2006/lockedCanvas" xmlns:wpsdc="http://www.wps.cn/officeDocument/2017/drawingmlCustomData" xmlns="" val="200" checksum="4158780845"/>
                </a:ext>
              </a:extLst>
            </a:pPr>
            <a:r>
              <a:rPr lang="zh-CN" altLang="en-US" dirty="0">
                <a:solidFill>
                  <a:srgbClr val="FF0000"/>
                </a:solidFill>
                <a:latin typeface="Arial" panose="020B0604020202020204" pitchFamily="34" charset="0"/>
                <a:cs typeface="Arial" panose="020B0604020202020204" pitchFamily="34" charset="0"/>
                <a:sym typeface="+mn-lt"/>
              </a:rPr>
              <a:t>指导老师是   李晋老师</a:t>
            </a:r>
          </a:p>
          <a:p>
            <a:endParaRPr lang="zh-CN" altLang="en-US" dirty="0"/>
          </a:p>
        </p:txBody>
      </p:sp>
      <p:sp>
        <p:nvSpPr>
          <p:cNvPr id="4" name="灯片编号占位符 3"/>
          <p:cNvSpPr>
            <a:spLocks noGrp="1"/>
          </p:cNvSpPr>
          <p:nvPr>
            <p:ph type="sldNum" sz="quarter" idx="5"/>
          </p:nvPr>
        </p:nvSpPr>
        <p:spPr/>
        <p:txBody>
          <a:bodyPr/>
          <a:lstStyle/>
          <a:p>
            <a:fld id="{1F441DCC-47B6-4CD0-87AD-C04889132359}" type="slidenum">
              <a:rPr lang="zh-CN" altLang="en-US" smtClean="0"/>
              <a:t>1</a:t>
            </a:fld>
            <a:endParaRPr lang="zh-CN" altLang="en-US"/>
          </a:p>
        </p:txBody>
      </p:sp>
    </p:spTree>
    <p:extLst>
      <p:ext uri="{BB962C8B-B14F-4D97-AF65-F5344CB8AC3E}">
        <p14:creationId xmlns:p14="http://schemas.microsoft.com/office/powerpoint/2010/main" val="21208974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这就是整个系统的实体关系图</a:t>
            </a:r>
            <a:endParaRPr lang="en-US" altLang="zh-CN" dirty="0"/>
          </a:p>
          <a:p>
            <a:r>
              <a:rPr lang="zh-CN" altLang="en-US" dirty="0"/>
              <a:t>用户可以关注其他用户，也可以发布博客或者评论</a:t>
            </a:r>
            <a:endParaRPr lang="en-US" altLang="zh-CN" dirty="0"/>
          </a:p>
          <a:p>
            <a:r>
              <a:rPr lang="zh-CN" altLang="en-US" dirty="0"/>
              <a:t>一篇博客可以包含多条评论</a:t>
            </a:r>
            <a:endParaRPr lang="en-US" altLang="zh-CN" dirty="0"/>
          </a:p>
          <a:p>
            <a:r>
              <a:rPr lang="zh-CN" altLang="en-US" dirty="0"/>
              <a:t>一个用户可以发布多篇博客，也可以发布多条评论</a:t>
            </a:r>
            <a:endParaRPr lang="en-US" altLang="zh-CN" dirty="0"/>
          </a:p>
          <a:p>
            <a:r>
              <a:rPr lang="zh-CN" altLang="en-US" dirty="0"/>
              <a:t>每个实体都包含各自的属性：比如状态、内容、发布时间之类的</a:t>
            </a:r>
          </a:p>
        </p:txBody>
      </p:sp>
      <p:sp>
        <p:nvSpPr>
          <p:cNvPr id="4" name="灯片编号占位符 3"/>
          <p:cNvSpPr>
            <a:spLocks noGrp="1"/>
          </p:cNvSpPr>
          <p:nvPr>
            <p:ph type="sldNum" sz="quarter" idx="5"/>
          </p:nvPr>
        </p:nvSpPr>
        <p:spPr/>
        <p:txBody>
          <a:bodyPr/>
          <a:lstStyle/>
          <a:p>
            <a:fld id="{1F441DCC-47B6-4CD0-87AD-C04889132359}" type="slidenum">
              <a:rPr lang="zh-CN" altLang="en-US" smtClean="0"/>
              <a:t>10</a:t>
            </a:fld>
            <a:endParaRPr lang="zh-CN" altLang="en-US"/>
          </a:p>
        </p:txBody>
      </p:sp>
    </p:spTree>
    <p:extLst>
      <p:ext uri="{BB962C8B-B14F-4D97-AF65-F5344CB8AC3E}">
        <p14:creationId xmlns:p14="http://schemas.microsoft.com/office/powerpoint/2010/main" val="13530648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这是系统的实体类图</a:t>
            </a:r>
            <a:endParaRPr lang="en-US" altLang="zh-CN" dirty="0"/>
          </a:p>
          <a:p>
            <a:r>
              <a:rPr lang="zh-CN" altLang="en-US" dirty="0"/>
              <a:t>评论里面有个</a:t>
            </a:r>
            <a:r>
              <a:rPr lang="en-US" altLang="zh-CN" dirty="0"/>
              <a:t>user</a:t>
            </a:r>
            <a:r>
              <a:rPr lang="zh-CN" altLang="en-US" dirty="0"/>
              <a:t>字段（代表发布者），还有一个</a:t>
            </a:r>
            <a:r>
              <a:rPr lang="en-US" altLang="zh-CN" dirty="0"/>
              <a:t>blog</a:t>
            </a:r>
            <a:r>
              <a:rPr lang="zh-CN" altLang="en-US" dirty="0"/>
              <a:t>字段（表示是哪一篇博客下面的评论）</a:t>
            </a:r>
            <a:endParaRPr lang="en-US" altLang="zh-CN" dirty="0"/>
          </a:p>
          <a:p>
            <a:r>
              <a:rPr lang="zh-CN" altLang="en-US" dirty="0"/>
              <a:t>博客里面也有个</a:t>
            </a:r>
            <a:r>
              <a:rPr lang="en-US" altLang="zh-CN" dirty="0"/>
              <a:t>user</a:t>
            </a:r>
            <a:r>
              <a:rPr lang="zh-CN" altLang="en-US" dirty="0"/>
              <a:t>字段（也是代表发布者），还有一个评论集合（代表它包含的所以评论）</a:t>
            </a:r>
          </a:p>
        </p:txBody>
      </p:sp>
      <p:sp>
        <p:nvSpPr>
          <p:cNvPr id="4" name="灯片编号占位符 3"/>
          <p:cNvSpPr>
            <a:spLocks noGrp="1"/>
          </p:cNvSpPr>
          <p:nvPr>
            <p:ph type="sldNum" sz="quarter" idx="5"/>
          </p:nvPr>
        </p:nvSpPr>
        <p:spPr/>
        <p:txBody>
          <a:bodyPr/>
          <a:lstStyle/>
          <a:p>
            <a:fld id="{1F441DCC-47B6-4CD0-87AD-C04889132359}" type="slidenum">
              <a:rPr lang="zh-CN" altLang="en-US" smtClean="0"/>
              <a:t>11</a:t>
            </a:fld>
            <a:endParaRPr lang="zh-CN" altLang="en-US"/>
          </a:p>
        </p:txBody>
      </p:sp>
    </p:spTree>
    <p:extLst>
      <p:ext uri="{BB962C8B-B14F-4D97-AF65-F5344CB8AC3E}">
        <p14:creationId xmlns:p14="http://schemas.microsoft.com/office/powerpoint/2010/main" val="26792407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接下来是系统的数据库表设计</a:t>
            </a:r>
            <a:endParaRPr lang="en-US" altLang="zh-CN" dirty="0"/>
          </a:p>
          <a:p>
            <a:r>
              <a:rPr lang="zh-CN" altLang="en-US" dirty="0"/>
              <a:t>这是用户表</a:t>
            </a:r>
            <a:endParaRPr lang="en-US" altLang="zh-CN" dirty="0"/>
          </a:p>
          <a:p>
            <a:r>
              <a:rPr lang="zh-CN" altLang="en-US" dirty="0"/>
              <a:t>包含 </a:t>
            </a:r>
            <a:r>
              <a:rPr lang="en-US" altLang="zh-CN" dirty="0"/>
              <a:t>…… </a:t>
            </a:r>
            <a:r>
              <a:rPr lang="zh-CN" altLang="en-US" dirty="0"/>
              <a:t>字段</a:t>
            </a:r>
          </a:p>
        </p:txBody>
      </p:sp>
      <p:sp>
        <p:nvSpPr>
          <p:cNvPr id="4" name="灯片编号占位符 3"/>
          <p:cNvSpPr>
            <a:spLocks noGrp="1"/>
          </p:cNvSpPr>
          <p:nvPr>
            <p:ph type="sldNum" sz="quarter" idx="5"/>
          </p:nvPr>
        </p:nvSpPr>
        <p:spPr/>
        <p:txBody>
          <a:bodyPr/>
          <a:lstStyle/>
          <a:p>
            <a:fld id="{1F441DCC-47B6-4CD0-87AD-C04889132359}" type="slidenum">
              <a:rPr lang="zh-CN" altLang="en-US" smtClean="0"/>
              <a:t>12</a:t>
            </a:fld>
            <a:endParaRPr lang="zh-CN" altLang="en-US"/>
          </a:p>
        </p:txBody>
      </p:sp>
    </p:spTree>
    <p:extLst>
      <p:ext uri="{BB962C8B-B14F-4D97-AF65-F5344CB8AC3E}">
        <p14:creationId xmlns:p14="http://schemas.microsoft.com/office/powerpoint/2010/main" val="29140216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这个是关注的数据库表设计</a:t>
            </a:r>
            <a:endParaRPr lang="en-US" altLang="zh-CN" dirty="0"/>
          </a:p>
          <a:p>
            <a:r>
              <a:rPr lang="zh-CN" altLang="en-US" dirty="0"/>
              <a:t>它是一个关系表，代表着用户与用户之间多对多的关系</a:t>
            </a:r>
            <a:endParaRPr lang="en-US" altLang="zh-CN" dirty="0"/>
          </a:p>
          <a:p>
            <a:r>
              <a:rPr lang="zh-CN" altLang="en-US" dirty="0"/>
              <a:t>博主用户</a:t>
            </a:r>
            <a:r>
              <a:rPr lang="en-US" altLang="zh-CN" dirty="0"/>
              <a:t>ID </a:t>
            </a:r>
            <a:r>
              <a:rPr lang="zh-CN" altLang="en-US" dirty="0"/>
              <a:t>和 粉丝用户</a:t>
            </a:r>
            <a:r>
              <a:rPr lang="en-US" altLang="zh-CN" dirty="0"/>
              <a:t>ID</a:t>
            </a:r>
            <a:r>
              <a:rPr lang="zh-CN" altLang="en-US" dirty="0"/>
              <a:t>都是外键，代表着相应用户的</a:t>
            </a:r>
            <a:r>
              <a:rPr lang="en-US" altLang="zh-CN" dirty="0"/>
              <a:t>ID</a:t>
            </a:r>
            <a:endParaRPr lang="zh-CN" altLang="en-US" dirty="0"/>
          </a:p>
        </p:txBody>
      </p:sp>
      <p:sp>
        <p:nvSpPr>
          <p:cNvPr id="4" name="灯片编号占位符 3"/>
          <p:cNvSpPr>
            <a:spLocks noGrp="1"/>
          </p:cNvSpPr>
          <p:nvPr>
            <p:ph type="sldNum" sz="quarter" idx="5"/>
          </p:nvPr>
        </p:nvSpPr>
        <p:spPr/>
        <p:txBody>
          <a:bodyPr/>
          <a:lstStyle/>
          <a:p>
            <a:fld id="{1F441DCC-47B6-4CD0-87AD-C04889132359}" type="slidenum">
              <a:rPr lang="zh-CN" altLang="en-US" smtClean="0"/>
              <a:t>13</a:t>
            </a:fld>
            <a:endParaRPr lang="zh-CN" altLang="en-US"/>
          </a:p>
        </p:txBody>
      </p:sp>
    </p:spTree>
    <p:extLst>
      <p:ext uri="{BB962C8B-B14F-4D97-AF65-F5344CB8AC3E}">
        <p14:creationId xmlns:p14="http://schemas.microsoft.com/office/powerpoint/2010/main" val="41260810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这是博客的数据库表设计，</a:t>
            </a:r>
            <a:endParaRPr lang="en-US" altLang="zh-CN" dirty="0"/>
          </a:p>
          <a:p>
            <a:r>
              <a:rPr lang="zh-CN" altLang="en-US" dirty="0"/>
              <a:t>主要有内容、发布时间、图片、还有状态  这些字段</a:t>
            </a:r>
            <a:endParaRPr lang="en-US" altLang="zh-CN" dirty="0"/>
          </a:p>
          <a:p>
            <a:r>
              <a:rPr lang="zh-CN" altLang="en-US" dirty="0"/>
              <a:t>还有发布者用户</a:t>
            </a:r>
            <a:r>
              <a:rPr lang="en-US" altLang="zh-CN" dirty="0"/>
              <a:t>ID</a:t>
            </a:r>
            <a:r>
              <a:rPr lang="zh-CN" altLang="en-US" dirty="0"/>
              <a:t>这个外键，表示发布它的用户</a:t>
            </a:r>
          </a:p>
        </p:txBody>
      </p:sp>
      <p:sp>
        <p:nvSpPr>
          <p:cNvPr id="4" name="灯片编号占位符 3"/>
          <p:cNvSpPr>
            <a:spLocks noGrp="1"/>
          </p:cNvSpPr>
          <p:nvPr>
            <p:ph type="sldNum" sz="quarter" idx="5"/>
          </p:nvPr>
        </p:nvSpPr>
        <p:spPr/>
        <p:txBody>
          <a:bodyPr/>
          <a:lstStyle/>
          <a:p>
            <a:fld id="{1F441DCC-47B6-4CD0-87AD-C04889132359}" type="slidenum">
              <a:rPr lang="zh-CN" altLang="en-US" smtClean="0"/>
              <a:t>14</a:t>
            </a:fld>
            <a:endParaRPr lang="zh-CN" altLang="en-US"/>
          </a:p>
        </p:txBody>
      </p:sp>
    </p:spTree>
    <p:extLst>
      <p:ext uri="{BB962C8B-B14F-4D97-AF65-F5344CB8AC3E}">
        <p14:creationId xmlns:p14="http://schemas.microsoft.com/office/powerpoint/2010/main" val="37352432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这是评论的数据库表设计</a:t>
            </a:r>
            <a:endParaRPr lang="en-US" altLang="zh-CN" dirty="0"/>
          </a:p>
          <a:p>
            <a:r>
              <a:rPr lang="zh-CN" altLang="en-US" dirty="0"/>
              <a:t>它有</a:t>
            </a:r>
            <a:r>
              <a:rPr lang="en-US" altLang="zh-CN" dirty="0"/>
              <a:t>……</a:t>
            </a:r>
            <a:r>
              <a:rPr lang="zh-CN" altLang="en-US" dirty="0"/>
              <a:t>字段</a:t>
            </a:r>
          </a:p>
        </p:txBody>
      </p:sp>
      <p:sp>
        <p:nvSpPr>
          <p:cNvPr id="4" name="灯片编号占位符 3"/>
          <p:cNvSpPr>
            <a:spLocks noGrp="1"/>
          </p:cNvSpPr>
          <p:nvPr>
            <p:ph type="sldNum" sz="quarter" idx="5"/>
          </p:nvPr>
        </p:nvSpPr>
        <p:spPr/>
        <p:txBody>
          <a:bodyPr/>
          <a:lstStyle/>
          <a:p>
            <a:fld id="{1F441DCC-47B6-4CD0-87AD-C04889132359}" type="slidenum">
              <a:rPr lang="zh-CN" altLang="en-US" smtClean="0"/>
              <a:t>15</a:t>
            </a:fld>
            <a:endParaRPr lang="zh-CN" altLang="en-US"/>
          </a:p>
        </p:txBody>
      </p:sp>
    </p:spTree>
    <p:extLst>
      <p:ext uri="{BB962C8B-B14F-4D97-AF65-F5344CB8AC3E}">
        <p14:creationId xmlns:p14="http://schemas.microsoft.com/office/powerpoint/2010/main" val="10307769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这个系统分为两种角色：普通用户和管理员用户</a:t>
            </a:r>
          </a:p>
          <a:p>
            <a:r>
              <a:rPr lang="zh-CN" altLang="en-US" dirty="0"/>
              <a:t>普通用户可以使用系统中的大部分基本功能</a:t>
            </a:r>
          </a:p>
          <a:p>
            <a:r>
              <a:rPr lang="zh-CN" altLang="en-US" dirty="0"/>
              <a:t>包括：博客、评论、个人空间、粉丝关注、多人聊天。</a:t>
            </a:r>
          </a:p>
          <a:p>
            <a:r>
              <a:rPr lang="zh-CN" altLang="en-US" dirty="0"/>
              <a:t>而管理员用户不光拥有以上的功能，它还是系统的管理者，拥有后台用户管理的权限。</a:t>
            </a:r>
            <a:endParaRPr lang="en-US" altLang="zh-CN" dirty="0"/>
          </a:p>
          <a:p>
            <a:r>
              <a:rPr lang="zh-CN" altLang="en-US" dirty="0"/>
              <a:t>普通用户只能删除自己发布的内容，而管理员用户可以删除网站内的所有内容</a:t>
            </a:r>
          </a:p>
        </p:txBody>
      </p:sp>
      <p:sp>
        <p:nvSpPr>
          <p:cNvPr id="4" name="灯片编号占位符 3"/>
          <p:cNvSpPr>
            <a:spLocks noGrp="1"/>
          </p:cNvSpPr>
          <p:nvPr>
            <p:ph type="sldNum" sz="quarter" idx="5"/>
          </p:nvPr>
        </p:nvSpPr>
        <p:spPr/>
        <p:txBody>
          <a:bodyPr/>
          <a:lstStyle/>
          <a:p>
            <a:fld id="{1F441DCC-47B6-4CD0-87AD-C04889132359}" type="slidenum">
              <a:rPr lang="zh-CN" altLang="en-US" smtClean="0"/>
              <a:t>16</a:t>
            </a:fld>
            <a:endParaRPr lang="zh-CN" altLang="en-US"/>
          </a:p>
        </p:txBody>
      </p:sp>
    </p:spTree>
    <p:extLst>
      <p:ext uri="{BB962C8B-B14F-4D97-AF65-F5344CB8AC3E}">
        <p14:creationId xmlns:p14="http://schemas.microsoft.com/office/powerpoint/2010/main" val="26485805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这是两种用户角色的用例图</a:t>
            </a:r>
            <a:endParaRPr lang="en-US" altLang="zh-CN" dirty="0"/>
          </a:p>
          <a:p>
            <a:r>
              <a:rPr lang="zh-CN" altLang="en-US" dirty="0"/>
              <a:t>普通用户可以正常使用  聊天、关注、博客、评论、这些基本功能</a:t>
            </a:r>
            <a:endParaRPr lang="en-US" altLang="zh-CN" dirty="0"/>
          </a:p>
          <a:p>
            <a:r>
              <a:rPr lang="zh-CN" altLang="en-US" dirty="0"/>
              <a:t>而管理员用户会多出一些更高权限的功能，包括查看用户、禁言用户、甚至删除用户</a:t>
            </a:r>
          </a:p>
        </p:txBody>
      </p:sp>
      <p:sp>
        <p:nvSpPr>
          <p:cNvPr id="4" name="灯片编号占位符 3"/>
          <p:cNvSpPr>
            <a:spLocks noGrp="1"/>
          </p:cNvSpPr>
          <p:nvPr>
            <p:ph type="sldNum" sz="quarter" idx="5"/>
          </p:nvPr>
        </p:nvSpPr>
        <p:spPr/>
        <p:txBody>
          <a:bodyPr/>
          <a:lstStyle/>
          <a:p>
            <a:fld id="{1F441DCC-47B6-4CD0-87AD-C04889132359}" type="slidenum">
              <a:rPr lang="zh-CN" altLang="en-US" smtClean="0"/>
              <a:t>17</a:t>
            </a:fld>
            <a:endParaRPr lang="zh-CN" altLang="en-US"/>
          </a:p>
        </p:txBody>
      </p:sp>
    </p:spTree>
    <p:extLst>
      <p:ext uri="{BB962C8B-B14F-4D97-AF65-F5344CB8AC3E}">
        <p14:creationId xmlns:p14="http://schemas.microsoft.com/office/powerpoint/2010/main" val="5883570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接下来具体讲解下各个功能模块</a:t>
            </a:r>
            <a:endParaRPr lang="en-US" altLang="zh-CN" dirty="0"/>
          </a:p>
          <a:p>
            <a:r>
              <a:rPr lang="zh-CN" altLang="en-US" dirty="0"/>
              <a:t>首先是注册和登录，用户只有登录后才能使用本系统</a:t>
            </a:r>
            <a:endParaRPr lang="en-US" altLang="zh-CN" dirty="0"/>
          </a:p>
          <a:p>
            <a:r>
              <a:rPr lang="zh-CN" altLang="en-US" dirty="0"/>
              <a:t>用户在已经登陆的状态下可以修改自己的密码</a:t>
            </a:r>
          </a:p>
        </p:txBody>
      </p:sp>
      <p:sp>
        <p:nvSpPr>
          <p:cNvPr id="4" name="灯片编号占位符 3"/>
          <p:cNvSpPr>
            <a:spLocks noGrp="1"/>
          </p:cNvSpPr>
          <p:nvPr>
            <p:ph type="sldNum" sz="quarter" idx="5"/>
          </p:nvPr>
        </p:nvSpPr>
        <p:spPr/>
        <p:txBody>
          <a:bodyPr/>
          <a:lstStyle/>
          <a:p>
            <a:fld id="{1F441DCC-47B6-4CD0-87AD-C04889132359}" type="slidenum">
              <a:rPr lang="zh-CN" altLang="en-US" smtClean="0"/>
              <a:t>18</a:t>
            </a:fld>
            <a:endParaRPr lang="zh-CN" altLang="en-US"/>
          </a:p>
        </p:txBody>
      </p:sp>
    </p:spTree>
    <p:extLst>
      <p:ext uri="{BB962C8B-B14F-4D97-AF65-F5344CB8AC3E}">
        <p14:creationId xmlns:p14="http://schemas.microsoft.com/office/powerpoint/2010/main" val="13985191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用户登陆后可以发布和查看博客，也可以编辑或者删除自己发布的博客。只有管理员才能删除任何博客</a:t>
            </a:r>
            <a:endParaRPr lang="en-US" altLang="zh-CN" dirty="0"/>
          </a:p>
          <a:p>
            <a:r>
              <a:rPr lang="zh-CN" altLang="en-US" dirty="0"/>
              <a:t>在首页可以看到网站内的所有博客，按时间排序</a:t>
            </a:r>
            <a:endParaRPr lang="en-US" altLang="zh-CN" dirty="0"/>
          </a:p>
          <a:p>
            <a:r>
              <a:rPr lang="zh-CN" altLang="en-US" dirty="0"/>
              <a:t>点击用户名可以进入他的个人主页，查看他的所有内容</a:t>
            </a:r>
            <a:endParaRPr lang="en-US" altLang="zh-CN" dirty="0"/>
          </a:p>
          <a:p>
            <a:r>
              <a:rPr lang="zh-CN" altLang="en-US" dirty="0"/>
              <a:t>在他的个人主页中可以看到他的关注和粉丝，也可以在他的个人主页中选择关注此人或者取消关注</a:t>
            </a:r>
          </a:p>
        </p:txBody>
      </p:sp>
      <p:sp>
        <p:nvSpPr>
          <p:cNvPr id="4" name="灯片编号占位符 3"/>
          <p:cNvSpPr>
            <a:spLocks noGrp="1"/>
          </p:cNvSpPr>
          <p:nvPr>
            <p:ph type="sldNum" sz="quarter" idx="5"/>
          </p:nvPr>
        </p:nvSpPr>
        <p:spPr/>
        <p:txBody>
          <a:bodyPr/>
          <a:lstStyle/>
          <a:p>
            <a:fld id="{1F441DCC-47B6-4CD0-87AD-C04889132359}" type="slidenum">
              <a:rPr lang="zh-CN" altLang="en-US" smtClean="0"/>
              <a:t>19</a:t>
            </a:fld>
            <a:endParaRPr lang="zh-CN" altLang="en-US"/>
          </a:p>
        </p:txBody>
      </p:sp>
    </p:spTree>
    <p:extLst>
      <p:ext uri="{BB962C8B-B14F-4D97-AF65-F5344CB8AC3E}">
        <p14:creationId xmlns:p14="http://schemas.microsoft.com/office/powerpoint/2010/main" val="15361185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extLst>
                <a:ext uri="{35155182-B16C-46BC-9424-99874614C6A1}">
                  <wpsdc:indentchars xmlns:lc="http://schemas.openxmlformats.org/drawingml/2006/lockedCanvas" xmlns:wpsdc="http://www.wps.cn/officeDocument/2017/drawingmlCustomData" xmlns="" val="200" checksum="4158780845"/>
                </a:ext>
              </a:extLst>
            </a:pPr>
            <a:r>
              <a:rPr lang="zh-CN" altLang="en-US" dirty="0">
                <a:solidFill>
                  <a:srgbClr val="FF0000"/>
                </a:solidFill>
                <a:latin typeface="Arial" panose="020B0604020202020204" pitchFamily="34" charset="0"/>
                <a:cs typeface="Arial" panose="020B0604020202020204" pitchFamily="34" charset="0"/>
                <a:sym typeface="+mn-lt"/>
              </a:rPr>
              <a:t>我的介绍一共是分为五个部分</a:t>
            </a:r>
            <a:endParaRPr lang="en-US" altLang="zh-CN" dirty="0">
              <a:solidFill>
                <a:srgbClr val="FF0000"/>
              </a:solidFill>
              <a:latin typeface="Arial" panose="020B0604020202020204" pitchFamily="34" charset="0"/>
              <a:cs typeface="Arial" panose="020B0604020202020204" pitchFamily="34" charset="0"/>
              <a:sym typeface="+mn-lt"/>
            </a:endParaRPr>
          </a:p>
          <a:p>
            <a:pPr marL="0" marR="0" lvl="0" indent="0" algn="l" defTabSz="914400" rtl="0" eaLnBrk="1" fontAlgn="auto" latinLnBrk="0" hangingPunct="1">
              <a:lnSpc>
                <a:spcPct val="100000"/>
              </a:lnSpc>
              <a:spcBef>
                <a:spcPts val="0"/>
              </a:spcBef>
              <a:spcAft>
                <a:spcPts val="0"/>
              </a:spcAft>
              <a:buClrTx/>
              <a:buSzTx/>
              <a:buFontTx/>
              <a:buNone/>
              <a:tabLst/>
              <a:defRPr/>
              <a:extLst>
                <a:ext uri="{35155182-B16C-46BC-9424-99874614C6A1}">
                  <wpsdc:indentchars xmlns:lc="http://schemas.openxmlformats.org/drawingml/2006/lockedCanvas" xmlns:wpsdc="http://www.wps.cn/officeDocument/2017/drawingmlCustomData" xmlns="" val="200" checksum="4158780845"/>
                </a:ext>
              </a:extLst>
            </a:pPr>
            <a:r>
              <a:rPr lang="zh-CN" altLang="en-US" dirty="0">
                <a:solidFill>
                  <a:srgbClr val="FF0000"/>
                </a:solidFill>
                <a:latin typeface="Arial" panose="020B0604020202020204" pitchFamily="34" charset="0"/>
                <a:cs typeface="Arial" panose="020B0604020202020204" pitchFamily="34" charset="0"/>
                <a:sym typeface="+mn-lt"/>
              </a:rPr>
              <a:t>第一个部分是</a:t>
            </a:r>
            <a:r>
              <a:rPr lang="en-US" altLang="zh-CN" dirty="0">
                <a:solidFill>
                  <a:srgbClr val="FF0000"/>
                </a:solidFill>
                <a:latin typeface="Arial" panose="020B0604020202020204" pitchFamily="34" charset="0"/>
                <a:cs typeface="Arial" panose="020B0604020202020204" pitchFamily="34" charset="0"/>
                <a:sym typeface="+mn-lt"/>
              </a:rPr>
              <a:t>……</a:t>
            </a:r>
          </a:p>
          <a:p>
            <a:pPr marL="0" marR="0" lvl="0" indent="0" algn="l" defTabSz="914400" rtl="0" eaLnBrk="1" fontAlgn="auto" latinLnBrk="0" hangingPunct="1">
              <a:lnSpc>
                <a:spcPct val="100000"/>
              </a:lnSpc>
              <a:spcBef>
                <a:spcPts val="0"/>
              </a:spcBef>
              <a:spcAft>
                <a:spcPts val="0"/>
              </a:spcAft>
              <a:buClrTx/>
              <a:buSzTx/>
              <a:buFontTx/>
              <a:buNone/>
              <a:tabLst/>
              <a:defRPr/>
              <a:extLst>
                <a:ext uri="{35155182-B16C-46BC-9424-99874614C6A1}">
                  <wpsdc:indentchars xmlns:lc="http://schemas.openxmlformats.org/drawingml/2006/lockedCanvas" xmlns:wpsdc="http://www.wps.cn/officeDocument/2017/drawingmlCustomData" xmlns="" val="200" checksum="4158780845"/>
                </a:ext>
              </a:extLst>
            </a:pPr>
            <a:r>
              <a:rPr lang="zh-CN" altLang="en-US" dirty="0">
                <a:solidFill>
                  <a:srgbClr val="FF0000"/>
                </a:solidFill>
                <a:latin typeface="Arial" panose="020B0604020202020204" pitchFamily="34" charset="0"/>
                <a:cs typeface="Arial" panose="020B0604020202020204" pitchFamily="34" charset="0"/>
                <a:sym typeface="+mn-lt"/>
              </a:rPr>
              <a:t>第二个是</a:t>
            </a:r>
            <a:r>
              <a:rPr lang="en-US" altLang="zh-CN" dirty="0">
                <a:solidFill>
                  <a:srgbClr val="FF0000"/>
                </a:solidFill>
                <a:latin typeface="Arial" panose="020B0604020202020204" pitchFamily="34" charset="0"/>
                <a:cs typeface="Arial" panose="020B0604020202020204" pitchFamily="34" charset="0"/>
                <a:sym typeface="+mn-lt"/>
              </a:rPr>
              <a:t>……</a:t>
            </a:r>
            <a:endParaRPr lang="zh-CN" altLang="en-US" dirty="0">
              <a:solidFill>
                <a:srgbClr val="FF0000"/>
              </a:solidFill>
              <a:latin typeface="Arial" panose="020B0604020202020204" pitchFamily="34" charset="0"/>
              <a:cs typeface="Arial" panose="020B0604020202020204" pitchFamily="34" charset="0"/>
              <a:sym typeface="+mn-lt"/>
            </a:endParaRPr>
          </a:p>
          <a:p>
            <a:endParaRPr lang="zh-CN" altLang="en-US" dirty="0"/>
          </a:p>
        </p:txBody>
      </p:sp>
      <p:sp>
        <p:nvSpPr>
          <p:cNvPr id="4" name="灯片编号占位符 3"/>
          <p:cNvSpPr>
            <a:spLocks noGrp="1"/>
          </p:cNvSpPr>
          <p:nvPr>
            <p:ph type="sldNum" sz="quarter" idx="5"/>
          </p:nvPr>
        </p:nvSpPr>
        <p:spPr/>
        <p:txBody>
          <a:bodyPr/>
          <a:lstStyle/>
          <a:p>
            <a:fld id="{1F441DCC-47B6-4CD0-87AD-C04889132359}" type="slidenum">
              <a:rPr lang="zh-CN" altLang="en-US" smtClean="0"/>
              <a:t>2</a:t>
            </a:fld>
            <a:endParaRPr lang="zh-CN" altLang="en-US"/>
          </a:p>
        </p:txBody>
      </p:sp>
    </p:spTree>
    <p:extLst>
      <p:ext uri="{BB962C8B-B14F-4D97-AF65-F5344CB8AC3E}">
        <p14:creationId xmlns:p14="http://schemas.microsoft.com/office/powerpoint/2010/main" val="222405574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接下来是评论系统，用户可以在任何一篇博客下面发表自己的评论，查看别人评论，也可以编辑或者删除自己发表的评论</a:t>
            </a:r>
            <a:endParaRPr lang="en-US" altLang="zh-CN" dirty="0"/>
          </a:p>
          <a:p>
            <a:r>
              <a:rPr lang="zh-CN" altLang="en-US" dirty="0"/>
              <a:t>这个站内搜索功能是为了方便用户可以快速地在网站内找到自己想看的内容，博客内容和用户都可以被搜索出来</a:t>
            </a:r>
          </a:p>
        </p:txBody>
      </p:sp>
      <p:sp>
        <p:nvSpPr>
          <p:cNvPr id="4" name="灯片编号占位符 3"/>
          <p:cNvSpPr>
            <a:spLocks noGrp="1"/>
          </p:cNvSpPr>
          <p:nvPr>
            <p:ph type="sldNum" sz="quarter" idx="5"/>
          </p:nvPr>
        </p:nvSpPr>
        <p:spPr/>
        <p:txBody>
          <a:bodyPr/>
          <a:lstStyle/>
          <a:p>
            <a:fld id="{1F441DCC-47B6-4CD0-87AD-C04889132359}" type="slidenum">
              <a:rPr lang="zh-CN" altLang="en-US" smtClean="0"/>
              <a:t>20</a:t>
            </a:fld>
            <a:endParaRPr lang="zh-CN" altLang="en-US"/>
          </a:p>
        </p:txBody>
      </p:sp>
    </p:spTree>
    <p:extLst>
      <p:ext uri="{BB962C8B-B14F-4D97-AF65-F5344CB8AC3E}">
        <p14:creationId xmlns:p14="http://schemas.microsoft.com/office/powerpoint/2010/main" val="114668784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这是博客系统和用户系统的用例图</a:t>
            </a:r>
            <a:endParaRPr lang="en-US" altLang="zh-CN" dirty="0"/>
          </a:p>
          <a:p>
            <a:r>
              <a:rPr lang="zh-CN" altLang="en-US" dirty="0"/>
              <a:t>这是系统基本的功能，所以不管是管理员用户还是普通用户</a:t>
            </a:r>
            <a:endParaRPr lang="en-US" altLang="zh-CN" dirty="0"/>
          </a:p>
          <a:p>
            <a:r>
              <a:rPr lang="zh-CN" altLang="en-US" dirty="0"/>
              <a:t>都可以正常发布、查看、删除、编辑自己的博客和评论</a:t>
            </a:r>
          </a:p>
        </p:txBody>
      </p:sp>
      <p:sp>
        <p:nvSpPr>
          <p:cNvPr id="4" name="灯片编号占位符 3"/>
          <p:cNvSpPr>
            <a:spLocks noGrp="1"/>
          </p:cNvSpPr>
          <p:nvPr>
            <p:ph type="sldNum" sz="quarter" idx="5"/>
          </p:nvPr>
        </p:nvSpPr>
        <p:spPr/>
        <p:txBody>
          <a:bodyPr/>
          <a:lstStyle/>
          <a:p>
            <a:fld id="{1F441DCC-47B6-4CD0-87AD-C04889132359}" type="slidenum">
              <a:rPr lang="zh-CN" altLang="en-US" smtClean="0"/>
              <a:t>21</a:t>
            </a:fld>
            <a:endParaRPr lang="zh-CN" altLang="en-US"/>
          </a:p>
        </p:txBody>
      </p:sp>
    </p:spTree>
    <p:extLst>
      <p:ext uri="{BB962C8B-B14F-4D97-AF65-F5344CB8AC3E}">
        <p14:creationId xmlns:p14="http://schemas.microsoft.com/office/powerpoint/2010/main" val="209942570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博客是这个系统中最重要的功能</a:t>
            </a:r>
            <a:endParaRPr lang="en-US" altLang="zh-CN" dirty="0"/>
          </a:p>
          <a:p>
            <a:r>
              <a:rPr lang="zh-CN" altLang="en-US" dirty="0"/>
              <a:t>这是这个功能的类图，可以看到博客实体、控制层、数据层、业务层以及它们的实现</a:t>
            </a:r>
            <a:endParaRPr lang="en-US" altLang="zh-CN" dirty="0"/>
          </a:p>
          <a:p>
            <a:r>
              <a:rPr lang="zh-CN" altLang="en-US" dirty="0"/>
              <a:t>而且每一层都会用到这个博客实体</a:t>
            </a:r>
          </a:p>
        </p:txBody>
      </p:sp>
      <p:sp>
        <p:nvSpPr>
          <p:cNvPr id="4" name="灯片编号占位符 3"/>
          <p:cNvSpPr>
            <a:spLocks noGrp="1"/>
          </p:cNvSpPr>
          <p:nvPr>
            <p:ph type="sldNum" sz="quarter" idx="5"/>
          </p:nvPr>
        </p:nvSpPr>
        <p:spPr/>
        <p:txBody>
          <a:bodyPr/>
          <a:lstStyle/>
          <a:p>
            <a:fld id="{1F441DCC-47B6-4CD0-87AD-C04889132359}" type="slidenum">
              <a:rPr lang="zh-CN" altLang="en-US" smtClean="0"/>
              <a:t>22</a:t>
            </a:fld>
            <a:endParaRPr lang="zh-CN" altLang="en-US"/>
          </a:p>
        </p:txBody>
      </p:sp>
    </p:spTree>
    <p:extLst>
      <p:ext uri="{BB962C8B-B14F-4D97-AF65-F5344CB8AC3E}">
        <p14:creationId xmlns:p14="http://schemas.microsoft.com/office/powerpoint/2010/main" val="125830056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fld id="{1F441DCC-47B6-4CD0-87AD-C04889132359}" type="slidenum">
              <a:rPr lang="zh-CN" altLang="en-US" smtClean="0"/>
              <a:t>23</a:t>
            </a:fld>
            <a:endParaRPr lang="zh-CN" altLang="en-US"/>
          </a:p>
        </p:txBody>
      </p:sp>
    </p:spTree>
    <p:extLst>
      <p:ext uri="{BB962C8B-B14F-4D97-AF65-F5344CB8AC3E}">
        <p14:creationId xmlns:p14="http://schemas.microsoft.com/office/powerpoint/2010/main" val="163782892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多人聊天功能，系统有一个多人在线聊天室。用户可以在多人聊天室参与聊天，所有进入聊天室的用户都可以实时看到聊天内容和当前的在线人数，用户进入和退出聊天室时也会有提醒。</a:t>
            </a:r>
            <a:endParaRPr lang="en-US" altLang="zh-CN" dirty="0"/>
          </a:p>
          <a:p>
            <a:r>
              <a:rPr lang="zh-CN" altLang="en-US" dirty="0"/>
              <a:t>用户管理是管理员用户的专属特权，管理员可以在后台管理页面查看所有用户，随时可以删除用户、禁言用户、或者恢复用户、解除禁言。</a:t>
            </a:r>
          </a:p>
        </p:txBody>
      </p:sp>
      <p:sp>
        <p:nvSpPr>
          <p:cNvPr id="4" name="灯片编号占位符 3"/>
          <p:cNvSpPr>
            <a:spLocks noGrp="1"/>
          </p:cNvSpPr>
          <p:nvPr>
            <p:ph type="sldNum" sz="quarter" idx="5"/>
          </p:nvPr>
        </p:nvSpPr>
        <p:spPr/>
        <p:txBody>
          <a:bodyPr/>
          <a:lstStyle/>
          <a:p>
            <a:fld id="{1F441DCC-47B6-4CD0-87AD-C04889132359}" type="slidenum">
              <a:rPr lang="zh-CN" altLang="en-US" smtClean="0"/>
              <a:t>24</a:t>
            </a:fld>
            <a:endParaRPr lang="zh-CN" altLang="en-US"/>
          </a:p>
        </p:txBody>
      </p:sp>
    </p:spTree>
    <p:extLst>
      <p:ext uri="{BB962C8B-B14F-4D97-AF65-F5344CB8AC3E}">
        <p14:creationId xmlns:p14="http://schemas.microsoft.com/office/powerpoint/2010/main" val="287029456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接下来是第四部分：开发与实现</a:t>
            </a:r>
          </a:p>
        </p:txBody>
      </p:sp>
      <p:sp>
        <p:nvSpPr>
          <p:cNvPr id="4" name="灯片编号占位符 3"/>
          <p:cNvSpPr>
            <a:spLocks noGrp="1"/>
          </p:cNvSpPr>
          <p:nvPr>
            <p:ph type="sldNum" sz="quarter" idx="5"/>
          </p:nvPr>
        </p:nvSpPr>
        <p:spPr/>
        <p:txBody>
          <a:bodyPr/>
          <a:lstStyle/>
          <a:p>
            <a:fld id="{1F441DCC-47B6-4CD0-87AD-C04889132359}" type="slidenum">
              <a:rPr lang="zh-CN" altLang="en-US" smtClean="0"/>
              <a:t>25</a:t>
            </a:fld>
            <a:endParaRPr lang="zh-CN" altLang="en-US"/>
          </a:p>
        </p:txBody>
      </p:sp>
    </p:spTree>
    <p:extLst>
      <p:ext uri="{BB962C8B-B14F-4D97-AF65-F5344CB8AC3E}">
        <p14:creationId xmlns:p14="http://schemas.microsoft.com/office/powerpoint/2010/main" val="302782314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这是登录界面的图片</a:t>
            </a:r>
            <a:endParaRPr lang="en-US" altLang="zh-CN" dirty="0"/>
          </a:p>
          <a:p>
            <a:r>
              <a:rPr lang="zh-CN" altLang="en-US" dirty="0"/>
              <a:t>第一次进入系统看到的就是这个页面</a:t>
            </a:r>
            <a:endParaRPr lang="en-US" altLang="zh-CN" dirty="0"/>
          </a:p>
          <a:p>
            <a:r>
              <a:rPr lang="zh-CN" altLang="en-US" dirty="0"/>
              <a:t>用户只有输入正确的用户名和密码，成功登录后才能进入系统</a:t>
            </a:r>
          </a:p>
        </p:txBody>
      </p:sp>
      <p:sp>
        <p:nvSpPr>
          <p:cNvPr id="4" name="灯片编号占位符 3"/>
          <p:cNvSpPr>
            <a:spLocks noGrp="1"/>
          </p:cNvSpPr>
          <p:nvPr>
            <p:ph type="sldNum" sz="quarter" idx="5"/>
          </p:nvPr>
        </p:nvSpPr>
        <p:spPr/>
        <p:txBody>
          <a:bodyPr/>
          <a:lstStyle/>
          <a:p>
            <a:fld id="{1F441DCC-47B6-4CD0-87AD-C04889132359}" type="slidenum">
              <a:rPr lang="zh-CN" altLang="en-US" smtClean="0"/>
              <a:t>26</a:t>
            </a:fld>
            <a:endParaRPr lang="zh-CN" altLang="en-US"/>
          </a:p>
        </p:txBody>
      </p:sp>
    </p:spTree>
    <p:extLst>
      <p:ext uri="{BB962C8B-B14F-4D97-AF65-F5344CB8AC3E}">
        <p14:creationId xmlns:p14="http://schemas.microsoft.com/office/powerpoint/2010/main" val="42233295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这是用户登录相关的核心代码</a:t>
            </a:r>
          </a:p>
        </p:txBody>
      </p:sp>
      <p:sp>
        <p:nvSpPr>
          <p:cNvPr id="4" name="灯片编号占位符 3"/>
          <p:cNvSpPr>
            <a:spLocks noGrp="1"/>
          </p:cNvSpPr>
          <p:nvPr>
            <p:ph type="sldNum" sz="quarter" idx="5"/>
          </p:nvPr>
        </p:nvSpPr>
        <p:spPr/>
        <p:txBody>
          <a:bodyPr/>
          <a:lstStyle/>
          <a:p>
            <a:fld id="{1F441DCC-47B6-4CD0-87AD-C04889132359}" type="slidenum">
              <a:rPr lang="zh-CN" altLang="en-US" smtClean="0"/>
              <a:t>27</a:t>
            </a:fld>
            <a:endParaRPr lang="zh-CN" altLang="en-US"/>
          </a:p>
        </p:txBody>
      </p:sp>
    </p:spTree>
    <p:extLst>
      <p:ext uri="{BB962C8B-B14F-4D97-AF65-F5344CB8AC3E}">
        <p14:creationId xmlns:p14="http://schemas.microsoft.com/office/powerpoint/2010/main" val="118367949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dirty="0">
                <a:cs typeface="+mn-ea"/>
                <a:sym typeface="+mn-lt"/>
              </a:rPr>
              <a:t>用户登录系统后默认直接进入的就是</a:t>
            </a:r>
            <a:r>
              <a:rPr lang="zh-CN" altLang="en-US" sz="1200" dirty="0">
                <a:cs typeface="+mn-ea"/>
                <a:sym typeface="+mn-lt"/>
              </a:rPr>
              <a:t>这个</a:t>
            </a:r>
            <a:r>
              <a:rPr lang="zh-CN" altLang="zh-CN" sz="1200" dirty="0">
                <a:cs typeface="+mn-ea"/>
                <a:sym typeface="+mn-lt"/>
              </a:rPr>
              <a:t>页面，在上面的输入框中可以</a:t>
            </a:r>
            <a:r>
              <a:rPr lang="zh-CN" altLang="en-US" sz="1200" dirty="0">
                <a:cs typeface="+mn-ea"/>
                <a:sym typeface="+mn-lt"/>
              </a:rPr>
              <a:t>输入</a:t>
            </a:r>
            <a:r>
              <a:rPr lang="zh-CN" altLang="zh-CN" sz="1200" dirty="0">
                <a:cs typeface="+mn-ea"/>
                <a:sym typeface="+mn-lt"/>
              </a:rPr>
              <a:t>博客内容，也可以选择要发布的图片，点击发表按钮即可发布成功，</a:t>
            </a:r>
            <a:r>
              <a:rPr lang="zh-CN" altLang="en-US" sz="1200" dirty="0">
                <a:cs typeface="+mn-ea"/>
                <a:sym typeface="+mn-lt"/>
              </a:rPr>
              <a:t>然后</a:t>
            </a:r>
            <a:r>
              <a:rPr lang="zh-CN" altLang="zh-CN" sz="1200" dirty="0">
                <a:cs typeface="+mn-ea"/>
                <a:sym typeface="+mn-lt"/>
              </a:rPr>
              <a:t>下面即可看到刚刚发布的博客了</a:t>
            </a:r>
            <a:endParaRPr lang="zh-CN" altLang="en-US" dirty="0"/>
          </a:p>
        </p:txBody>
      </p:sp>
      <p:sp>
        <p:nvSpPr>
          <p:cNvPr id="4" name="灯片编号占位符 3"/>
          <p:cNvSpPr>
            <a:spLocks noGrp="1"/>
          </p:cNvSpPr>
          <p:nvPr>
            <p:ph type="sldNum" sz="quarter" idx="5"/>
          </p:nvPr>
        </p:nvSpPr>
        <p:spPr/>
        <p:txBody>
          <a:bodyPr/>
          <a:lstStyle/>
          <a:p>
            <a:fld id="{1F441DCC-47B6-4CD0-87AD-C04889132359}" type="slidenum">
              <a:rPr lang="zh-CN" altLang="en-US" smtClean="0"/>
              <a:t>28</a:t>
            </a:fld>
            <a:endParaRPr lang="zh-CN" altLang="en-US"/>
          </a:p>
        </p:txBody>
      </p:sp>
    </p:spTree>
    <p:extLst>
      <p:ext uri="{BB962C8B-B14F-4D97-AF65-F5344CB8AC3E}">
        <p14:creationId xmlns:p14="http://schemas.microsoft.com/office/powerpoint/2010/main" val="267930344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这是博客系统相关的核心代码</a:t>
            </a:r>
          </a:p>
        </p:txBody>
      </p:sp>
      <p:sp>
        <p:nvSpPr>
          <p:cNvPr id="4" name="灯片编号占位符 3"/>
          <p:cNvSpPr>
            <a:spLocks noGrp="1"/>
          </p:cNvSpPr>
          <p:nvPr>
            <p:ph type="sldNum" sz="quarter" idx="5"/>
          </p:nvPr>
        </p:nvSpPr>
        <p:spPr/>
        <p:txBody>
          <a:bodyPr/>
          <a:lstStyle/>
          <a:p>
            <a:fld id="{1F441DCC-47B6-4CD0-87AD-C04889132359}" type="slidenum">
              <a:rPr lang="zh-CN" altLang="en-US" smtClean="0"/>
              <a:t>29</a:t>
            </a:fld>
            <a:endParaRPr lang="zh-CN" altLang="en-US"/>
          </a:p>
        </p:txBody>
      </p:sp>
    </p:spTree>
    <p:extLst>
      <p:ext uri="{BB962C8B-B14F-4D97-AF65-F5344CB8AC3E}">
        <p14:creationId xmlns:p14="http://schemas.microsoft.com/office/powerpoint/2010/main" val="19696840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好，先来看第一个部分：</a:t>
            </a:r>
            <a:r>
              <a:rPr lang="zh-CN" altLang="en-US" sz="1200" dirty="0">
                <a:solidFill>
                  <a:srgbClr val="292725"/>
                </a:solidFill>
              </a:rPr>
              <a:t>选题背景和意义</a:t>
            </a:r>
          </a:p>
          <a:p>
            <a:endParaRPr lang="zh-CN" altLang="en-US" dirty="0"/>
          </a:p>
        </p:txBody>
      </p:sp>
      <p:sp>
        <p:nvSpPr>
          <p:cNvPr id="4" name="灯片编号占位符 3"/>
          <p:cNvSpPr>
            <a:spLocks noGrp="1"/>
          </p:cNvSpPr>
          <p:nvPr>
            <p:ph type="sldNum" sz="quarter" idx="5"/>
          </p:nvPr>
        </p:nvSpPr>
        <p:spPr/>
        <p:txBody>
          <a:bodyPr/>
          <a:lstStyle/>
          <a:p>
            <a:fld id="{1F441DCC-47B6-4CD0-87AD-C04889132359}" type="slidenum">
              <a:rPr lang="zh-CN" altLang="en-US" smtClean="0"/>
              <a:t>3</a:t>
            </a:fld>
            <a:endParaRPr lang="zh-CN" altLang="en-US"/>
          </a:p>
        </p:txBody>
      </p:sp>
    </p:spTree>
    <p:extLst>
      <p:ext uri="{BB962C8B-B14F-4D97-AF65-F5344CB8AC3E}">
        <p14:creationId xmlns:p14="http://schemas.microsoft.com/office/powerpoint/2010/main" val="270537593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dirty="0">
                <a:cs typeface="+mn-ea"/>
                <a:sym typeface="+mn-lt"/>
              </a:rPr>
              <a:t>用户在点击任何一篇博客后，会跳转至博客详情页面，此页面显示了博客内容、发布者、发布时间、以及所有用户对它的评论</a:t>
            </a:r>
            <a:r>
              <a:rPr lang="zh-CN" altLang="en-US" sz="1200" dirty="0">
                <a:cs typeface="+mn-ea"/>
                <a:sym typeface="+mn-lt"/>
              </a:rPr>
              <a:t>。</a:t>
            </a:r>
            <a:endParaRPr lang="zh-CN" altLang="en-US" dirty="0"/>
          </a:p>
        </p:txBody>
      </p:sp>
      <p:sp>
        <p:nvSpPr>
          <p:cNvPr id="4" name="灯片编号占位符 3"/>
          <p:cNvSpPr>
            <a:spLocks noGrp="1"/>
          </p:cNvSpPr>
          <p:nvPr>
            <p:ph type="sldNum" sz="quarter" idx="5"/>
          </p:nvPr>
        </p:nvSpPr>
        <p:spPr/>
        <p:txBody>
          <a:bodyPr/>
          <a:lstStyle/>
          <a:p>
            <a:fld id="{1F441DCC-47B6-4CD0-87AD-C04889132359}" type="slidenum">
              <a:rPr lang="zh-CN" altLang="en-US" smtClean="0"/>
              <a:t>30</a:t>
            </a:fld>
            <a:endParaRPr lang="zh-CN" altLang="en-US"/>
          </a:p>
        </p:txBody>
      </p:sp>
    </p:spTree>
    <p:extLst>
      <p:ext uri="{BB962C8B-B14F-4D97-AF65-F5344CB8AC3E}">
        <p14:creationId xmlns:p14="http://schemas.microsoft.com/office/powerpoint/2010/main" val="34032061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这是评论系统相关的核心代码</a:t>
            </a:r>
          </a:p>
          <a:p>
            <a:endParaRPr lang="zh-CN" altLang="en-US"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这是系统的后台管理界面，</a:t>
            </a:r>
            <a:r>
              <a:rPr lang="zh-CN" altLang="zh-CN" sz="1200" dirty="0">
                <a:cs typeface="+mn-ea"/>
                <a:sym typeface="+mn-lt"/>
              </a:rPr>
              <a:t>管理员用户在登录后，可以从自己的个人主页中点击管理员按钮进入用户管理界面，这个界面方便管理员执行查询用户、删除用户、禁言用户、恢复用户等管理员权限</a:t>
            </a:r>
            <a:endParaRPr lang="zh-CN" altLang="en-US" dirty="0"/>
          </a:p>
        </p:txBody>
      </p:sp>
      <p:sp>
        <p:nvSpPr>
          <p:cNvPr id="4" name="灯片编号占位符 3"/>
          <p:cNvSpPr>
            <a:spLocks noGrp="1"/>
          </p:cNvSpPr>
          <p:nvPr>
            <p:ph type="sldNum" sz="quarter" idx="5"/>
          </p:nvPr>
        </p:nvSpPr>
        <p:spPr/>
        <p:txBody>
          <a:bodyPr/>
          <a:lstStyle/>
          <a:p>
            <a:fld id="{1F441DCC-47B6-4CD0-87AD-C04889132359}" type="slidenum">
              <a:rPr lang="zh-CN" altLang="en-US" smtClean="0"/>
              <a:t>32</a:t>
            </a:fld>
            <a:endParaRPr lang="zh-CN" altLang="en-US"/>
          </a:p>
        </p:txBody>
      </p:sp>
    </p:spTree>
    <p:extLst>
      <p:ext uri="{BB962C8B-B14F-4D97-AF65-F5344CB8AC3E}">
        <p14:creationId xmlns:p14="http://schemas.microsoft.com/office/powerpoint/2010/main" val="235646172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这是用户管理相关的核心代码</a:t>
            </a:r>
          </a:p>
        </p:txBody>
      </p:sp>
      <p:sp>
        <p:nvSpPr>
          <p:cNvPr id="4" name="灯片编号占位符 3"/>
          <p:cNvSpPr>
            <a:spLocks noGrp="1"/>
          </p:cNvSpPr>
          <p:nvPr>
            <p:ph type="sldNum" sz="quarter" idx="5"/>
          </p:nvPr>
        </p:nvSpPr>
        <p:spPr/>
        <p:txBody>
          <a:bodyPr/>
          <a:lstStyle/>
          <a:p>
            <a:fld id="{1F441DCC-47B6-4CD0-87AD-C04889132359}" type="slidenum">
              <a:rPr lang="zh-CN" altLang="en-US" smtClean="0"/>
              <a:t>33</a:t>
            </a:fld>
            <a:endParaRPr lang="zh-CN" altLang="en-US"/>
          </a:p>
        </p:txBody>
      </p:sp>
    </p:spTree>
    <p:extLst>
      <p:ext uri="{BB962C8B-B14F-4D97-AF65-F5344CB8AC3E}">
        <p14:creationId xmlns:p14="http://schemas.microsoft.com/office/powerpoint/2010/main" val="160652989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最后是第五个部分</a:t>
            </a:r>
            <a:endParaRPr lang="en-US" altLang="zh-CN" dirty="0"/>
          </a:p>
          <a:p>
            <a:r>
              <a:rPr lang="zh-CN" altLang="en-US" dirty="0"/>
              <a:t>结语</a:t>
            </a:r>
          </a:p>
        </p:txBody>
      </p:sp>
      <p:sp>
        <p:nvSpPr>
          <p:cNvPr id="4" name="灯片编号占位符 3"/>
          <p:cNvSpPr>
            <a:spLocks noGrp="1"/>
          </p:cNvSpPr>
          <p:nvPr>
            <p:ph type="sldNum" sz="quarter" idx="5"/>
          </p:nvPr>
        </p:nvSpPr>
        <p:spPr/>
        <p:txBody>
          <a:bodyPr/>
          <a:lstStyle/>
          <a:p>
            <a:fld id="{1F441DCC-47B6-4CD0-87AD-C04889132359}" type="slidenum">
              <a:rPr lang="zh-CN" altLang="en-US" smtClean="0"/>
              <a:t>34</a:t>
            </a:fld>
            <a:endParaRPr lang="zh-CN" altLang="en-US"/>
          </a:p>
        </p:txBody>
      </p:sp>
    </p:spTree>
    <p:extLst>
      <p:ext uri="{BB962C8B-B14F-4D97-AF65-F5344CB8AC3E}">
        <p14:creationId xmlns:p14="http://schemas.microsoft.com/office/powerpoint/2010/main" val="116027366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本次答辩也接近尾声。</a:t>
            </a:r>
            <a:endParaRPr lang="en-US" altLang="zh-CN" dirty="0"/>
          </a:p>
          <a:p>
            <a:r>
              <a:rPr lang="zh-CN" altLang="en-US" dirty="0"/>
              <a:t>首先我最感谢我的指导老师：李晋老师</a:t>
            </a:r>
            <a:endParaRPr lang="en-US" altLang="zh-CN" dirty="0"/>
          </a:p>
          <a:p>
            <a:r>
              <a:rPr lang="zh-CN" altLang="en-US" dirty="0"/>
              <a:t>然后也要感谢期间所有帮助过我的 同学、同事、和家人</a:t>
            </a:r>
            <a:endParaRPr lang="en-US" altLang="zh-CN" dirty="0"/>
          </a:p>
          <a:p>
            <a:r>
              <a:rPr lang="zh-CN" altLang="en-US" dirty="0"/>
              <a:t>我能够成功地完成这次毕业设计离不开他们的支持和鼓励</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1F441DCC-47B6-4CD0-87AD-C04889132359}" type="slidenum">
              <a:rPr lang="zh-CN" altLang="en-US" smtClean="0"/>
              <a:t>35</a:t>
            </a:fld>
            <a:endParaRPr lang="zh-CN" altLang="en-US"/>
          </a:p>
        </p:txBody>
      </p:sp>
    </p:spTree>
    <p:extLst>
      <p:ext uri="{BB962C8B-B14F-4D97-AF65-F5344CB8AC3E}">
        <p14:creationId xmlns:p14="http://schemas.microsoft.com/office/powerpoint/2010/main" val="63530303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这些是我在做毕业设计的过程中参考的文档</a:t>
            </a:r>
          </a:p>
        </p:txBody>
      </p:sp>
      <p:sp>
        <p:nvSpPr>
          <p:cNvPr id="4" name="灯片编号占位符 3"/>
          <p:cNvSpPr>
            <a:spLocks noGrp="1"/>
          </p:cNvSpPr>
          <p:nvPr>
            <p:ph type="sldNum" sz="quarter" idx="5"/>
          </p:nvPr>
        </p:nvSpPr>
        <p:spPr/>
        <p:txBody>
          <a:bodyPr/>
          <a:lstStyle/>
          <a:p>
            <a:fld id="{1F441DCC-47B6-4CD0-87AD-C04889132359}" type="slidenum">
              <a:rPr lang="zh-CN" altLang="en-US" smtClean="0"/>
              <a:t>36</a:t>
            </a:fld>
            <a:endParaRPr lang="zh-CN" altLang="en-US"/>
          </a:p>
        </p:txBody>
      </p:sp>
    </p:spTree>
    <p:extLst>
      <p:ext uri="{BB962C8B-B14F-4D97-AF65-F5344CB8AC3E}">
        <p14:creationId xmlns:p14="http://schemas.microsoft.com/office/powerpoint/2010/main" val="198789259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我的答辩结束，请问老师还有其他问题吗</a:t>
            </a:r>
            <a:endParaRPr lang="en-US" altLang="zh-CN" dirty="0"/>
          </a:p>
          <a:p>
            <a:r>
              <a:rPr lang="zh-CN" altLang="en-US" dirty="0"/>
              <a:t>拍照</a:t>
            </a:r>
          </a:p>
        </p:txBody>
      </p:sp>
      <p:sp>
        <p:nvSpPr>
          <p:cNvPr id="4" name="灯片编号占位符 3"/>
          <p:cNvSpPr>
            <a:spLocks noGrp="1"/>
          </p:cNvSpPr>
          <p:nvPr>
            <p:ph type="sldNum" sz="quarter" idx="5"/>
          </p:nvPr>
        </p:nvSpPr>
        <p:spPr/>
        <p:txBody>
          <a:bodyPr/>
          <a:lstStyle/>
          <a:p>
            <a:fld id="{1F441DCC-47B6-4CD0-87AD-C04889132359}" type="slidenum">
              <a:rPr lang="zh-CN" altLang="en-US" smtClean="0"/>
              <a:t>37</a:t>
            </a:fld>
            <a:endParaRPr lang="zh-CN" altLang="en-US"/>
          </a:p>
        </p:txBody>
      </p:sp>
    </p:spTree>
    <p:extLst>
      <p:ext uri="{BB962C8B-B14F-4D97-AF65-F5344CB8AC3E}">
        <p14:creationId xmlns:p14="http://schemas.microsoft.com/office/powerpoint/2010/main" val="12957213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首先微博它作为一个开放的社交媒体平台，它与市场上的常规网站相比，内容更加丰富，并且在一定程度上满足了用户的阅读需求。</a:t>
            </a:r>
            <a:endParaRPr lang="en-US" altLang="zh-CN" dirty="0"/>
          </a:p>
          <a:p>
            <a:r>
              <a:rPr lang="zh-CN" altLang="en-US" dirty="0"/>
              <a:t>随着互联网时代的到来，出现了大量移动端应用，微博的出现尤其影响了人们的日常社交方式。</a:t>
            </a:r>
            <a:endParaRPr lang="en-US" altLang="zh-CN" dirty="0"/>
          </a:p>
          <a:p>
            <a:r>
              <a:rPr lang="zh-CN" altLang="en-US" dirty="0"/>
              <a:t>因此微博系统的重要性不言而喻，一个高可用的微博系统，方便了用户的社交，保护了用户的隐私，同时也使互联网上的内容更具多样性。</a:t>
            </a:r>
          </a:p>
        </p:txBody>
      </p:sp>
      <p:sp>
        <p:nvSpPr>
          <p:cNvPr id="4" name="灯片编号占位符 3"/>
          <p:cNvSpPr>
            <a:spLocks noGrp="1"/>
          </p:cNvSpPr>
          <p:nvPr>
            <p:ph type="sldNum" sz="quarter" idx="5"/>
          </p:nvPr>
        </p:nvSpPr>
        <p:spPr/>
        <p:txBody>
          <a:bodyPr/>
          <a:lstStyle/>
          <a:p>
            <a:fld id="{1F441DCC-47B6-4CD0-87AD-C04889132359}" type="slidenum">
              <a:rPr lang="zh-CN" altLang="en-US" smtClean="0"/>
              <a:t>4</a:t>
            </a:fld>
            <a:endParaRPr lang="zh-CN" altLang="en-US"/>
          </a:p>
        </p:txBody>
      </p:sp>
    </p:spTree>
    <p:extLst>
      <p:ext uri="{BB962C8B-B14F-4D97-AF65-F5344CB8AC3E}">
        <p14:creationId xmlns:p14="http://schemas.microsoft.com/office/powerpoint/2010/main" val="6803838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接下来是第二个部分：</a:t>
            </a:r>
            <a:r>
              <a:rPr lang="zh-CN" altLang="en-US" sz="1200" dirty="0">
                <a:solidFill>
                  <a:srgbClr val="292725"/>
                </a:solidFill>
              </a:rPr>
              <a:t>技术介绍</a:t>
            </a:r>
          </a:p>
        </p:txBody>
      </p:sp>
      <p:sp>
        <p:nvSpPr>
          <p:cNvPr id="4" name="灯片编号占位符 3"/>
          <p:cNvSpPr>
            <a:spLocks noGrp="1"/>
          </p:cNvSpPr>
          <p:nvPr>
            <p:ph type="sldNum" sz="quarter" idx="5"/>
          </p:nvPr>
        </p:nvSpPr>
        <p:spPr/>
        <p:txBody>
          <a:bodyPr/>
          <a:lstStyle/>
          <a:p>
            <a:fld id="{1F441DCC-47B6-4CD0-87AD-C04889132359}" type="slidenum">
              <a:rPr lang="zh-CN" altLang="en-US" smtClean="0"/>
              <a:t>5</a:t>
            </a:fld>
            <a:endParaRPr lang="zh-CN" altLang="en-US"/>
          </a:p>
        </p:txBody>
      </p:sp>
    </p:spTree>
    <p:extLst>
      <p:ext uri="{BB962C8B-B14F-4D97-AF65-F5344CB8AC3E}">
        <p14:creationId xmlns:p14="http://schemas.microsoft.com/office/powerpoint/2010/main" val="9702334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6"/>
        <p:cNvGrpSpPr/>
        <p:nvPr/>
      </p:nvGrpSpPr>
      <p:grpSpPr>
        <a:xfrm>
          <a:off x="0" y="0"/>
          <a:ext cx="0" cy="0"/>
          <a:chOff x="0" y="0"/>
          <a:chExt cx="0" cy="0"/>
        </a:xfrm>
      </p:grpSpPr>
      <p:sp>
        <p:nvSpPr>
          <p:cNvPr id="737" name="Shape 737"/>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a:spcBef>
                <a:spcPts val="0"/>
              </a:spcBef>
              <a:buNone/>
            </a:pPr>
            <a:r>
              <a:rPr lang="zh-CN" altLang="en-US" dirty="0"/>
              <a:t>首先是</a:t>
            </a:r>
            <a:r>
              <a:rPr lang="en-US" altLang="zh-CN" dirty="0"/>
              <a:t>Spring</a:t>
            </a:r>
            <a:r>
              <a:rPr lang="zh-CN" altLang="en-US" dirty="0"/>
              <a:t>框架：它是一个</a:t>
            </a:r>
            <a:r>
              <a:rPr lang="en-US" altLang="zh-CN" dirty="0" err="1"/>
              <a:t>IoC</a:t>
            </a:r>
            <a:r>
              <a:rPr lang="zh-CN" altLang="en-US" dirty="0"/>
              <a:t>容器，使得系统组件解耦和，结构更加清晰简单</a:t>
            </a:r>
          </a:p>
          <a:p>
            <a:pPr>
              <a:spcBef>
                <a:spcPts val="0"/>
              </a:spcBef>
              <a:buNone/>
            </a:pPr>
            <a:r>
              <a:rPr lang="en-US" altLang="zh-CN" dirty="0" err="1"/>
              <a:t>SpringMVC</a:t>
            </a:r>
            <a:r>
              <a:rPr lang="zh-CN" altLang="en-US" dirty="0"/>
              <a:t>：它把业务处理、数据模型、视图渲染三者分离（逻辑更清晰）</a:t>
            </a:r>
          </a:p>
          <a:p>
            <a:pPr>
              <a:spcBef>
                <a:spcPts val="0"/>
              </a:spcBef>
              <a:buNone/>
            </a:pPr>
            <a:r>
              <a:rPr lang="en-US" altLang="zh-CN" dirty="0" err="1"/>
              <a:t>MyBatis</a:t>
            </a:r>
            <a:r>
              <a:rPr lang="en-US" altLang="zh-CN" dirty="0"/>
              <a:t> + MySQL </a:t>
            </a:r>
            <a:r>
              <a:rPr lang="zh-CN" altLang="en-US" dirty="0"/>
              <a:t>组合：封装了</a:t>
            </a:r>
            <a:r>
              <a:rPr lang="en-US" altLang="zh-CN" dirty="0"/>
              <a:t>JDBC</a:t>
            </a:r>
            <a:r>
              <a:rPr lang="zh-CN" altLang="en-US" dirty="0"/>
              <a:t>和数据源，一级缓存提高了数据查询效率，查询结果自动封装成实体</a:t>
            </a:r>
          </a:p>
          <a:p>
            <a:pPr>
              <a:spcBef>
                <a:spcPts val="0"/>
              </a:spcBef>
              <a:buNone/>
            </a:pPr>
            <a:r>
              <a:rPr lang="en-US" altLang="zh-CN" dirty="0"/>
              <a:t>Tomcat</a:t>
            </a:r>
            <a:r>
              <a:rPr lang="zh-CN" altLang="en-US" dirty="0"/>
              <a:t>：</a:t>
            </a:r>
            <a:r>
              <a:rPr lang="en-US" altLang="zh-CN" dirty="0"/>
              <a:t>Java</a:t>
            </a:r>
            <a:r>
              <a:rPr lang="zh-CN" altLang="en-US" dirty="0"/>
              <a:t>开发的</a:t>
            </a:r>
            <a:r>
              <a:rPr lang="en-US" altLang="zh-CN" dirty="0"/>
              <a:t>Web</a:t>
            </a:r>
            <a:r>
              <a:rPr lang="zh-CN" altLang="en-US" dirty="0"/>
              <a:t>动态容器，支持</a:t>
            </a:r>
            <a:r>
              <a:rPr lang="en-US" altLang="zh-CN" dirty="0"/>
              <a:t>Servlet</a:t>
            </a:r>
            <a:r>
              <a:rPr lang="zh-CN" altLang="en-US" dirty="0"/>
              <a:t>和</a:t>
            </a:r>
            <a:r>
              <a:rPr lang="en-US" altLang="zh-CN" dirty="0"/>
              <a:t>JSP</a:t>
            </a:r>
          </a:p>
          <a:p>
            <a:pPr>
              <a:spcBef>
                <a:spcPts val="0"/>
              </a:spcBef>
              <a:buNone/>
            </a:pPr>
            <a:r>
              <a:rPr lang="en-US" altLang="zh-CN" dirty="0" err="1"/>
              <a:t>Ajax+WebSocket</a:t>
            </a:r>
            <a:r>
              <a:rPr lang="zh-CN" altLang="en-US" dirty="0"/>
              <a:t>：区别于</a:t>
            </a:r>
            <a:r>
              <a:rPr lang="en-US" altLang="zh-CN" dirty="0"/>
              <a:t>HTTP</a:t>
            </a:r>
            <a:r>
              <a:rPr lang="zh-CN" altLang="en-US" dirty="0"/>
              <a:t>的一次请求对应一次响应，</a:t>
            </a:r>
            <a:r>
              <a:rPr lang="en-US" altLang="zh-CN" dirty="0"/>
              <a:t>WebSocket</a:t>
            </a:r>
            <a:r>
              <a:rPr lang="zh-CN" altLang="en-US" dirty="0"/>
              <a:t>接近于一个管道</a:t>
            </a:r>
            <a:r>
              <a:rPr lang="en-US" altLang="zh-CN" dirty="0"/>
              <a:t>Channel</a:t>
            </a:r>
            <a:r>
              <a:rPr lang="zh-CN" altLang="en-US" dirty="0"/>
              <a:t>，连接后双方进入一个长链接，可以在不刷新的情况下同时发送和接受消息（在我的系统中的多人在线聊天室就是使用了这个技术）。</a:t>
            </a:r>
            <a:endParaRPr dirty="0"/>
          </a:p>
        </p:txBody>
      </p:sp>
      <p:sp>
        <p:nvSpPr>
          <p:cNvPr id="738" name="Shape 738"/>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接下来是第三个部分：</a:t>
            </a:r>
            <a:r>
              <a:rPr lang="zh-CN" altLang="en-US" sz="1200" dirty="0">
                <a:solidFill>
                  <a:srgbClr val="292725"/>
                </a:solidFill>
              </a:rPr>
              <a:t>分析与设计</a:t>
            </a:r>
          </a:p>
        </p:txBody>
      </p:sp>
      <p:sp>
        <p:nvSpPr>
          <p:cNvPr id="4" name="灯片编号占位符 3"/>
          <p:cNvSpPr>
            <a:spLocks noGrp="1"/>
          </p:cNvSpPr>
          <p:nvPr>
            <p:ph type="sldNum" sz="quarter" idx="5"/>
          </p:nvPr>
        </p:nvSpPr>
        <p:spPr/>
        <p:txBody>
          <a:bodyPr/>
          <a:lstStyle/>
          <a:p>
            <a:fld id="{1F441DCC-47B6-4CD0-87AD-C04889132359}" type="slidenum">
              <a:rPr lang="zh-CN" altLang="en-US" smtClean="0"/>
              <a:t>7</a:t>
            </a:fld>
            <a:endParaRPr lang="zh-CN" altLang="en-US"/>
          </a:p>
        </p:txBody>
      </p:sp>
    </p:spTree>
    <p:extLst>
      <p:ext uri="{BB962C8B-B14F-4D97-AF65-F5344CB8AC3E}">
        <p14:creationId xmlns:p14="http://schemas.microsoft.com/office/powerpoint/2010/main" val="19701753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这是系统中实体的属性图</a:t>
            </a:r>
            <a:endParaRPr lang="en-US" altLang="zh-CN" dirty="0"/>
          </a:p>
          <a:p>
            <a:r>
              <a:rPr lang="zh-CN" altLang="en-US" dirty="0"/>
              <a:t>首先用户就包含用户名、密码、禁言状态等属性</a:t>
            </a:r>
            <a:endParaRPr lang="en-US" altLang="zh-CN" dirty="0"/>
          </a:p>
          <a:p>
            <a:r>
              <a:rPr lang="zh-CN" altLang="en-US" dirty="0"/>
              <a:t>这个关注是用户与用户之间多对多的关系</a:t>
            </a:r>
            <a:endParaRPr lang="en-US" altLang="zh-CN" dirty="0"/>
          </a:p>
          <a:p>
            <a:r>
              <a:rPr lang="zh-CN" altLang="en-US" dirty="0"/>
              <a:t>（一个用户可以关注多个用户，同时也可以被多个用户关注）</a:t>
            </a:r>
          </a:p>
        </p:txBody>
      </p:sp>
      <p:sp>
        <p:nvSpPr>
          <p:cNvPr id="4" name="灯片编号占位符 3"/>
          <p:cNvSpPr>
            <a:spLocks noGrp="1"/>
          </p:cNvSpPr>
          <p:nvPr>
            <p:ph type="sldNum" sz="quarter" idx="5"/>
          </p:nvPr>
        </p:nvSpPr>
        <p:spPr/>
        <p:txBody>
          <a:bodyPr/>
          <a:lstStyle/>
          <a:p>
            <a:fld id="{1F441DCC-47B6-4CD0-87AD-C04889132359}" type="slidenum">
              <a:rPr lang="zh-CN" altLang="en-US" smtClean="0"/>
              <a:t>8</a:t>
            </a:fld>
            <a:endParaRPr lang="zh-CN" altLang="en-US"/>
          </a:p>
        </p:txBody>
      </p:sp>
    </p:spTree>
    <p:extLst>
      <p:ext uri="{BB962C8B-B14F-4D97-AF65-F5344CB8AC3E}">
        <p14:creationId xmlns:p14="http://schemas.microsoft.com/office/powerpoint/2010/main" val="1009937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这是另外两个重要的实体：博客和评论</a:t>
            </a:r>
            <a:endParaRPr lang="en-US" altLang="zh-CN" dirty="0"/>
          </a:p>
          <a:p>
            <a:r>
              <a:rPr lang="zh-CN" altLang="en-US" dirty="0"/>
              <a:t>它们是一对多的关系（一篇博客可以包含多条评论，一条评论只能属于一篇博客）</a:t>
            </a:r>
            <a:endParaRPr lang="en-US" altLang="zh-CN" dirty="0"/>
          </a:p>
          <a:p>
            <a:r>
              <a:rPr lang="zh-CN" altLang="en-US" dirty="0"/>
              <a:t>它们也拥有各自对应的属性，比如</a:t>
            </a:r>
            <a:r>
              <a:rPr lang="en-US" altLang="zh-CN" dirty="0"/>
              <a:t>ID</a:t>
            </a:r>
            <a:r>
              <a:rPr lang="zh-CN" altLang="en-US" dirty="0"/>
              <a:t>、内容、发布时间、状态等等</a:t>
            </a:r>
          </a:p>
        </p:txBody>
      </p:sp>
      <p:sp>
        <p:nvSpPr>
          <p:cNvPr id="4" name="灯片编号占位符 3"/>
          <p:cNvSpPr>
            <a:spLocks noGrp="1"/>
          </p:cNvSpPr>
          <p:nvPr>
            <p:ph type="sldNum" sz="quarter" idx="5"/>
          </p:nvPr>
        </p:nvSpPr>
        <p:spPr/>
        <p:txBody>
          <a:bodyPr/>
          <a:lstStyle/>
          <a:p>
            <a:fld id="{1F441DCC-47B6-4CD0-87AD-C04889132359}" type="slidenum">
              <a:rPr lang="zh-CN" altLang="en-US" smtClean="0"/>
              <a:t>9</a:t>
            </a:fld>
            <a:endParaRPr lang="zh-CN" altLang="en-US"/>
          </a:p>
        </p:txBody>
      </p:sp>
    </p:spTree>
    <p:extLst>
      <p:ext uri="{BB962C8B-B14F-4D97-AF65-F5344CB8AC3E}">
        <p14:creationId xmlns:p14="http://schemas.microsoft.com/office/powerpoint/2010/main" val="573703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p>
            <a:fld id="{7ADD9D19-D324-4A83-9C8B-C4A794B0DB98}" type="datetimeFigureOut">
              <a:rPr lang="zh-CN" altLang="en-US" smtClean="0"/>
              <a:t>2020/5/15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4DB51AB-FF2E-44A0-B6AF-7EEC4BDEDC3D}"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7ADD9D19-D324-4A83-9C8B-C4A794B0DB98}" type="datetimeFigureOut">
              <a:rPr lang="zh-CN" altLang="en-US" smtClean="0"/>
              <a:t>2020/5/15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4DB51AB-FF2E-44A0-B6AF-7EEC4BDEDC3D}"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7ADD9D19-D324-4A83-9C8B-C4A794B0DB98}" type="datetimeFigureOut">
              <a:rPr lang="zh-CN" altLang="en-US" smtClean="0"/>
              <a:t>2020/5/15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4DB51AB-FF2E-44A0-B6AF-7EEC4BDEDC3D}"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amp; Content">
    <p:spTree>
      <p:nvGrpSpPr>
        <p:cNvPr id="1" name="Shape 12"/>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amp; Subtitle">
    <p:spTree>
      <p:nvGrpSpPr>
        <p:cNvPr id="1" name=""/>
        <p:cNvGrpSpPr/>
        <p:nvPr/>
      </p:nvGrpSpPr>
      <p:grpSpPr>
        <a:xfrm>
          <a:off x="0" y="0"/>
          <a:ext cx="0" cy="0"/>
          <a:chOff x="0" y="0"/>
          <a:chExt cx="0" cy="0"/>
        </a:xfrm>
      </p:grpSpPr>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Main_Layout">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hasCustomPrompt="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7ADD9D19-D324-4A83-9C8B-C4A794B0DB98}" type="datetimeFigureOut">
              <a:rPr lang="zh-CN" altLang="en-US" smtClean="0"/>
              <a:t>2020/5/15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4DB51AB-FF2E-44A0-B6AF-7EEC4BDEDC3D}"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7ADD9D19-D324-4A83-9C8B-C4A794B0DB98}" type="datetimeFigureOut">
              <a:rPr lang="zh-CN" altLang="en-US" smtClean="0"/>
              <a:t>2020/5/15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4DB51AB-FF2E-44A0-B6AF-7EEC4BDEDC3D}"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7ADD9D19-D324-4A83-9C8B-C4A794B0DB98}" type="datetimeFigureOut">
              <a:rPr lang="zh-CN" altLang="en-US" smtClean="0"/>
              <a:t>2020/5/15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4DB51AB-FF2E-44A0-B6AF-7EEC4BDEDC3D}"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7ADD9D19-D324-4A83-9C8B-C4A794B0DB98}" type="datetimeFigureOut">
              <a:rPr lang="zh-CN" altLang="en-US" smtClean="0"/>
              <a:t>2020/5/15</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D4DB51AB-FF2E-44A0-B6AF-7EEC4BDEDC3D}"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7ADD9D19-D324-4A83-9C8B-C4A794B0DB98}" type="datetimeFigureOut">
              <a:rPr lang="zh-CN" altLang="en-US" smtClean="0"/>
              <a:t>2020/5/15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D4DB51AB-FF2E-44A0-B6AF-7EEC4BDEDC3D}"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ADD9D19-D324-4A83-9C8B-C4A794B0DB98}" type="datetimeFigureOut">
              <a:rPr lang="zh-CN" altLang="en-US" smtClean="0"/>
              <a:t>2020/5/15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D4DB51AB-FF2E-44A0-B6AF-7EEC4BDEDC3D}"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7ADD9D19-D324-4A83-9C8B-C4A794B0DB98}" type="datetimeFigureOut">
              <a:rPr lang="zh-CN" altLang="en-US" smtClean="0"/>
              <a:t>2020/5/15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4DB51AB-FF2E-44A0-B6AF-7EEC4BDEDC3D}"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7ADD9D19-D324-4A83-9C8B-C4A794B0DB98}" type="datetimeFigureOut">
              <a:rPr lang="zh-CN" altLang="en-US" smtClean="0"/>
              <a:t>2020/5/15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4DB51AB-FF2E-44A0-B6AF-7EEC4BDEDC3D}"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ADD9D19-D324-4A83-9C8B-C4A794B0DB98}" type="datetimeFigureOut">
              <a:rPr lang="zh-CN" altLang="en-US" smtClean="0"/>
              <a:t>2020/5/15</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4DB51AB-FF2E-44A0-B6AF-7EEC4BDEDC3D}"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tags" Target="../tags/tag7.xml"/><Relationship Id="rId7" Type="http://schemas.openxmlformats.org/officeDocument/2006/relationships/image" Target="../media/image7.png"/><Relationship Id="rId2" Type="http://schemas.openxmlformats.org/officeDocument/2006/relationships/tags" Target="../tags/tag6.xml"/><Relationship Id="rId1" Type="http://schemas.openxmlformats.org/officeDocument/2006/relationships/tags" Target="../tags/tag5.xml"/><Relationship Id="rId6" Type="http://schemas.openxmlformats.org/officeDocument/2006/relationships/image" Target="../media/image6.png"/><Relationship Id="rId5" Type="http://schemas.openxmlformats.org/officeDocument/2006/relationships/notesSlide" Target="../notesSlides/notesSlide10.xml"/><Relationship Id="rId4"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3.xml"/><Relationship Id="rId7" Type="http://schemas.openxmlformats.org/officeDocument/2006/relationships/image" Target="../media/image13.png"/><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tags" Target="../tags/tag12.xml"/><Relationship Id="rId7" Type="http://schemas.openxmlformats.org/officeDocument/2006/relationships/image" Target="../media/image7.png"/><Relationship Id="rId2" Type="http://schemas.openxmlformats.org/officeDocument/2006/relationships/tags" Target="../tags/tag11.xml"/><Relationship Id="rId1" Type="http://schemas.openxmlformats.org/officeDocument/2006/relationships/tags" Target="../tags/tag10.xml"/><Relationship Id="rId6" Type="http://schemas.openxmlformats.org/officeDocument/2006/relationships/image" Target="../media/image6.png"/><Relationship Id="rId5" Type="http://schemas.openxmlformats.org/officeDocument/2006/relationships/notesSlide" Target="../notesSlides/notesSlide12.xml"/><Relationship Id="rId4"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tags" Target="../tags/tag15.xml"/><Relationship Id="rId7" Type="http://schemas.openxmlformats.org/officeDocument/2006/relationships/image" Target="../media/image7.png"/><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image" Target="../media/image6.png"/><Relationship Id="rId5" Type="http://schemas.openxmlformats.org/officeDocument/2006/relationships/notesSlide" Target="../notesSlides/notesSlide13.xml"/><Relationship Id="rId4"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tags" Target="../tags/tag18.xml"/><Relationship Id="rId7" Type="http://schemas.openxmlformats.org/officeDocument/2006/relationships/image" Target="../media/image7.png"/><Relationship Id="rId2" Type="http://schemas.openxmlformats.org/officeDocument/2006/relationships/tags" Target="../tags/tag17.xml"/><Relationship Id="rId1" Type="http://schemas.openxmlformats.org/officeDocument/2006/relationships/tags" Target="../tags/tag16.xml"/><Relationship Id="rId6" Type="http://schemas.openxmlformats.org/officeDocument/2006/relationships/image" Target="../media/image6.png"/><Relationship Id="rId5" Type="http://schemas.openxmlformats.org/officeDocument/2006/relationships/notesSlide" Target="../notesSlides/notesSlide14.xml"/><Relationship Id="rId4"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tags" Target="../tags/tag21.xml"/><Relationship Id="rId7" Type="http://schemas.openxmlformats.org/officeDocument/2006/relationships/image" Target="../media/image7.png"/><Relationship Id="rId2" Type="http://schemas.openxmlformats.org/officeDocument/2006/relationships/tags" Target="../tags/tag20.xml"/><Relationship Id="rId1" Type="http://schemas.openxmlformats.org/officeDocument/2006/relationships/tags" Target="../tags/tag19.xml"/><Relationship Id="rId6" Type="http://schemas.openxmlformats.org/officeDocument/2006/relationships/image" Target="../media/image6.png"/><Relationship Id="rId5" Type="http://schemas.openxmlformats.org/officeDocument/2006/relationships/notesSlide" Target="../notesSlides/notesSlide15.xml"/><Relationship Id="rId4"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7.xml"/><Relationship Id="rId1" Type="http://schemas.openxmlformats.org/officeDocument/2006/relationships/slideLayout" Target="../slideLayouts/slideLayout13.xml"/><Relationship Id="rId5" Type="http://schemas.openxmlformats.org/officeDocument/2006/relationships/image" Target="../media/image15.png"/><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23.xml"/><Relationship Id="rId1" Type="http://schemas.openxmlformats.org/officeDocument/2006/relationships/tags" Target="../tags/tag2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9.xml"/><Relationship Id="rId1" Type="http://schemas.openxmlformats.org/officeDocument/2006/relationships/slideLayout" Target="../slideLayouts/slideLayout13.xml"/><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25.xml"/><Relationship Id="rId1" Type="http://schemas.openxmlformats.org/officeDocument/2006/relationships/tags" Target="../tags/tag24.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1.xml"/><Relationship Id="rId1" Type="http://schemas.openxmlformats.org/officeDocument/2006/relationships/slideLayout" Target="../slideLayouts/slideLayout13.xml"/><Relationship Id="rId5" Type="http://schemas.openxmlformats.org/officeDocument/2006/relationships/image" Target="../media/image17.png"/><Relationship Id="rId4" Type="http://schemas.openxmlformats.org/officeDocument/2006/relationships/image" Target="../media/image16.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3.xml"/><Relationship Id="rId7" Type="http://schemas.openxmlformats.org/officeDocument/2006/relationships/image" Target="../media/image18.png"/><Relationship Id="rId2" Type="http://schemas.openxmlformats.org/officeDocument/2006/relationships/tags" Target="../tags/tag27.xml"/><Relationship Id="rId1" Type="http://schemas.openxmlformats.org/officeDocument/2006/relationships/tags" Target="../tags/tag26.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13.xml"/><Relationship Id="rId7" Type="http://schemas.openxmlformats.org/officeDocument/2006/relationships/image" Target="../media/image19.png"/><Relationship Id="rId2" Type="http://schemas.openxmlformats.org/officeDocument/2006/relationships/tags" Target="../tags/tag29.xml"/><Relationship Id="rId1" Type="http://schemas.openxmlformats.org/officeDocument/2006/relationships/tags" Target="../tags/tag28.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31.xml"/><Relationship Id="rId1" Type="http://schemas.openxmlformats.org/officeDocument/2006/relationships/tags" Target="../tags/tag30.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6.xml"/><Relationship Id="rId1" Type="http://schemas.openxmlformats.org/officeDocument/2006/relationships/slideLayout" Target="../slideLayouts/slideLayout14.xml"/><Relationship Id="rId5" Type="http://schemas.openxmlformats.org/officeDocument/2006/relationships/image" Target="../media/image20.png"/><Relationship Id="rId4" Type="http://schemas.openxmlformats.org/officeDocument/2006/relationships/image" Target="../media/image7.png"/></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8.xml"/><Relationship Id="rId1" Type="http://schemas.openxmlformats.org/officeDocument/2006/relationships/slideLayout" Target="../slideLayouts/slideLayout14.xml"/><Relationship Id="rId5" Type="http://schemas.openxmlformats.org/officeDocument/2006/relationships/image" Target="../media/image21.png"/><Relationship Id="rId4" Type="http://schemas.openxmlformats.org/officeDocument/2006/relationships/image" Target="../media/image7.png"/></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0.xml"/><Relationship Id="rId1" Type="http://schemas.openxmlformats.org/officeDocument/2006/relationships/slideLayout" Target="../slideLayouts/slideLayout14.xml"/><Relationship Id="rId5" Type="http://schemas.openxmlformats.org/officeDocument/2006/relationships/image" Target="../media/image22.png"/><Relationship Id="rId4" Type="http://schemas.openxmlformats.org/officeDocument/2006/relationships/image" Target="../media/image7.png"/></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2.xml"/><Relationship Id="rId1" Type="http://schemas.openxmlformats.org/officeDocument/2006/relationships/slideLayout" Target="../slideLayouts/slideLayout14.xml"/><Relationship Id="rId5" Type="http://schemas.openxmlformats.org/officeDocument/2006/relationships/image" Target="../media/image23.png"/><Relationship Id="rId4" Type="http://schemas.openxmlformats.org/officeDocument/2006/relationships/image" Target="../media/image7.png"/></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slideLayout" Target="../slideLayouts/slideLayout13.xml"/><Relationship Id="rId7" Type="http://schemas.openxmlformats.org/officeDocument/2006/relationships/image" Target="../media/image8.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slideLayout" Target="../slideLayouts/slideLayout13.xml"/><Relationship Id="rId7" Type="http://schemas.openxmlformats.org/officeDocument/2006/relationships/image" Target="../media/image10.png"/><Relationship Id="rId2" Type="http://schemas.openxmlformats.org/officeDocument/2006/relationships/tags" Target="../tags/tag4.xml"/><Relationship Id="rId1" Type="http://schemas.openxmlformats.org/officeDocument/2006/relationships/tags" Target="../tags/tag3.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88265" y="143"/>
            <a:ext cx="12192000" cy="6858000"/>
          </a:xfrm>
          <a:prstGeom prst="rect">
            <a:avLst/>
          </a:prstGeom>
          <a:solidFill>
            <a:srgbClr val="FBFC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1" name="图片 20"/>
          <p:cNvPicPr>
            <a:picLocks noChangeAspect="1"/>
          </p:cNvPicPr>
          <p:nvPr/>
        </p:nvPicPr>
        <p:blipFill>
          <a:blip r:embed="rId3" cstate="print">
            <a:extLst>
              <a:ext uri="{28A0092B-C50C-407E-A947-70E740481C1C}">
                <a14:useLocalDpi xmlns:a14="http://schemas.microsoft.com/office/drawing/2010/main" val="0"/>
              </a:ext>
            </a:extLst>
          </a:blip>
          <a:srcRect t="2389" r="46094" b="3094"/>
          <a:stretch>
            <a:fillRect/>
          </a:stretch>
        </p:blipFill>
        <p:spPr>
          <a:xfrm>
            <a:off x="0" y="0"/>
            <a:ext cx="6572250" cy="3829050"/>
          </a:xfrm>
          <a:custGeom>
            <a:avLst/>
            <a:gdLst>
              <a:gd name="connsiteX0" fmla="*/ 0 w 6572250"/>
              <a:gd name="connsiteY0" fmla="*/ 0 h 3829050"/>
              <a:gd name="connsiteX1" fmla="*/ 6572250 w 6572250"/>
              <a:gd name="connsiteY1" fmla="*/ 0 h 3829050"/>
              <a:gd name="connsiteX2" fmla="*/ 6572250 w 6572250"/>
              <a:gd name="connsiteY2" fmla="*/ 3829050 h 3829050"/>
              <a:gd name="connsiteX3" fmla="*/ 0 w 6572250"/>
              <a:gd name="connsiteY3" fmla="*/ 3829050 h 3829050"/>
            </a:gdLst>
            <a:ahLst/>
            <a:cxnLst>
              <a:cxn ang="0">
                <a:pos x="connsiteX0" y="connsiteY0"/>
              </a:cxn>
              <a:cxn ang="0">
                <a:pos x="connsiteX1" y="connsiteY1"/>
              </a:cxn>
              <a:cxn ang="0">
                <a:pos x="connsiteX2" y="connsiteY2"/>
              </a:cxn>
              <a:cxn ang="0">
                <a:pos x="connsiteX3" y="connsiteY3"/>
              </a:cxn>
            </a:cxnLst>
            <a:rect l="l" t="t" r="r" b="b"/>
            <a:pathLst>
              <a:path w="6572250" h="3829050">
                <a:moveTo>
                  <a:pt x="0" y="0"/>
                </a:moveTo>
                <a:lnTo>
                  <a:pt x="6572250" y="0"/>
                </a:lnTo>
                <a:lnTo>
                  <a:pt x="6572250" y="3829050"/>
                </a:lnTo>
                <a:lnTo>
                  <a:pt x="0" y="3829050"/>
                </a:lnTo>
                <a:close/>
              </a:path>
            </a:pathLst>
          </a:custGeom>
        </p:spPr>
      </p:pic>
      <p:sp>
        <p:nvSpPr>
          <p:cNvPr id="29" name="文本框 28"/>
          <p:cNvSpPr txBox="1"/>
          <p:nvPr/>
        </p:nvSpPr>
        <p:spPr>
          <a:xfrm>
            <a:off x="4129405" y="1104265"/>
            <a:ext cx="9555480" cy="2308324"/>
          </a:xfrm>
          <a:prstGeom prst="rect">
            <a:avLst/>
          </a:prstGeom>
          <a:noFill/>
        </p:spPr>
        <p:txBody>
          <a:bodyPr wrap="square" rtlCol="0">
            <a:spAutoFit/>
          </a:bodyPr>
          <a:lstStyle/>
          <a:p>
            <a:r>
              <a:rPr lang="zh-CN" altLang="en-US" sz="7200" dirty="0">
                <a:solidFill>
                  <a:srgbClr val="4E4D49"/>
                </a:solidFill>
                <a:latin typeface="禹卫书法行书简体" panose="02000603000000000000" pitchFamily="2" charset="-122"/>
                <a:ea typeface="禹卫书法行书简体" panose="02000603000000000000" pitchFamily="2" charset="-122"/>
              </a:rPr>
              <a:t>基于</a:t>
            </a:r>
            <a:r>
              <a:rPr lang="en-US" altLang="zh-CN" sz="7200" dirty="0">
                <a:solidFill>
                  <a:srgbClr val="4E4D49"/>
                </a:solidFill>
                <a:latin typeface="禹卫书法行书简体" panose="02000603000000000000" pitchFamily="2" charset="-122"/>
                <a:ea typeface="禹卫书法行书简体" panose="02000603000000000000" pitchFamily="2" charset="-122"/>
              </a:rPr>
              <a:t>SSM</a:t>
            </a:r>
            <a:r>
              <a:rPr lang="zh-CN" altLang="en-US" sz="7200" dirty="0">
                <a:solidFill>
                  <a:srgbClr val="4E4D49"/>
                </a:solidFill>
                <a:latin typeface="禹卫书法行书简体" panose="02000603000000000000" pitchFamily="2" charset="-122"/>
                <a:ea typeface="禹卫书法行书简体" panose="02000603000000000000" pitchFamily="2" charset="-122"/>
              </a:rPr>
              <a:t>微博系统</a:t>
            </a:r>
          </a:p>
          <a:p>
            <a:r>
              <a:rPr lang="zh-CN" altLang="en-US" sz="7200" dirty="0">
                <a:solidFill>
                  <a:srgbClr val="4E4D49"/>
                </a:solidFill>
                <a:latin typeface="禹卫书法行书简体" panose="02000603000000000000" pitchFamily="2" charset="-122"/>
                <a:ea typeface="禹卫书法行书简体" panose="02000603000000000000" pitchFamily="2" charset="-122"/>
              </a:rPr>
              <a:t>的设计与实现</a:t>
            </a:r>
          </a:p>
        </p:txBody>
      </p:sp>
      <p:sp>
        <p:nvSpPr>
          <p:cNvPr id="30" name="文本框 29"/>
          <p:cNvSpPr txBox="1"/>
          <p:nvPr/>
        </p:nvSpPr>
        <p:spPr>
          <a:xfrm>
            <a:off x="7298917" y="4781074"/>
            <a:ext cx="4070555" cy="583565"/>
          </a:xfrm>
          <a:prstGeom prst="rect">
            <a:avLst/>
          </a:prstGeom>
          <a:noFill/>
        </p:spPr>
        <p:txBody>
          <a:bodyPr wrap="square" rtlCol="0">
            <a:spAutoFit/>
          </a:bodyPr>
          <a:lstStyle/>
          <a:p>
            <a:pPr algn="l"/>
            <a:r>
              <a:rPr lang="zh-CN" altLang="en-US" sz="3200" dirty="0"/>
              <a:t>学生：施航程</a:t>
            </a:r>
          </a:p>
        </p:txBody>
      </p:sp>
      <p:sp>
        <p:nvSpPr>
          <p:cNvPr id="31" name="文本框 30"/>
          <p:cNvSpPr txBox="1"/>
          <p:nvPr/>
        </p:nvSpPr>
        <p:spPr>
          <a:xfrm>
            <a:off x="7298815" y="5948203"/>
            <a:ext cx="4070555" cy="583565"/>
          </a:xfrm>
          <a:prstGeom prst="rect">
            <a:avLst/>
          </a:prstGeom>
          <a:noFill/>
        </p:spPr>
        <p:txBody>
          <a:bodyPr wrap="square" rtlCol="0">
            <a:spAutoFit/>
          </a:bodyPr>
          <a:lstStyle/>
          <a:p>
            <a:pPr algn="l"/>
            <a:r>
              <a:rPr lang="zh-CN" altLang="en-US" sz="3200" dirty="0"/>
              <a:t>指导教师：李晋</a:t>
            </a:r>
          </a:p>
        </p:txBody>
      </p:sp>
      <p:sp>
        <p:nvSpPr>
          <p:cNvPr id="33" name="文本框 32"/>
          <p:cNvSpPr txBox="1"/>
          <p:nvPr/>
        </p:nvSpPr>
        <p:spPr>
          <a:xfrm>
            <a:off x="874089" y="4026211"/>
            <a:ext cx="10972802" cy="460375"/>
          </a:xfrm>
          <a:prstGeom prst="rect">
            <a:avLst/>
          </a:prstGeom>
          <a:noFill/>
        </p:spPr>
        <p:txBody>
          <a:bodyPr wrap="square" rtlCol="0">
            <a:spAutoFit/>
          </a:bodyPr>
          <a:lstStyle/>
          <a:p>
            <a:pPr algn="r"/>
            <a:r>
              <a:rPr lang="en-US" altLang="zh-CN" sz="2400" dirty="0">
                <a:latin typeface="Arial" panose="020B0604020202020204" pitchFamily="34" charset="0"/>
                <a:cs typeface="Arial" panose="020B0604020202020204" pitchFamily="34" charset="0"/>
              </a:rPr>
              <a:t>Design and Implementation of Blog System Based on SSM</a:t>
            </a:r>
            <a:endParaRPr lang="zh-CN" altLang="en-US" sz="2400" dirty="0">
              <a:latin typeface="Arial" panose="020B0604020202020204" pitchFamily="34" charset="0"/>
              <a:cs typeface="Arial" panose="020B0604020202020204" pitchFamily="34" charset="0"/>
            </a:endParaRPr>
          </a:p>
        </p:txBody>
      </p:sp>
      <p:cxnSp>
        <p:nvCxnSpPr>
          <p:cNvPr id="35" name="直接连接符 34"/>
          <p:cNvCxnSpPr/>
          <p:nvPr/>
        </p:nvCxnSpPr>
        <p:spPr>
          <a:xfrm flipH="1">
            <a:off x="4031616" y="4463746"/>
            <a:ext cx="7508771" cy="0"/>
          </a:xfrm>
          <a:prstGeom prst="line">
            <a:avLst/>
          </a:prstGeom>
          <a:ln>
            <a:solidFill>
              <a:srgbClr val="4E4D49"/>
            </a:solidFill>
          </a:ln>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7298815" y="5364638"/>
            <a:ext cx="4070555" cy="583565"/>
          </a:xfrm>
          <a:prstGeom prst="rect">
            <a:avLst/>
          </a:prstGeom>
          <a:noFill/>
        </p:spPr>
        <p:txBody>
          <a:bodyPr wrap="square" rtlCol="0">
            <a:spAutoFit/>
          </a:bodyPr>
          <a:lstStyle/>
          <a:p>
            <a:pPr algn="l"/>
            <a:r>
              <a:rPr lang="zh-CN" altLang="en-US" sz="3200" dirty="0"/>
              <a:t>学号：</a:t>
            </a:r>
            <a:r>
              <a:rPr lang="en-US" altLang="zh-CN" sz="3200" dirty="0"/>
              <a:t>16008149</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p:cNvSpPr/>
          <p:nvPr/>
        </p:nvSpPr>
        <p:spPr>
          <a:xfrm>
            <a:off x="0" y="-1587"/>
            <a:ext cx="12192000" cy="6858000"/>
          </a:xfrm>
          <a:prstGeom prst="rect">
            <a:avLst/>
          </a:prstGeom>
          <a:solidFill>
            <a:srgbClr val="FBFC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0" name="图片 29"/>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rcRect l="46406" t="2389" r="8297" b="16055"/>
          <a:stretch>
            <a:fillRect/>
          </a:stretch>
        </p:blipFill>
        <p:spPr>
          <a:xfrm>
            <a:off x="6669346" y="3554004"/>
            <a:ext cx="5522655" cy="3303996"/>
          </a:xfrm>
          <a:custGeom>
            <a:avLst/>
            <a:gdLst>
              <a:gd name="connsiteX0" fmla="*/ 0 w 5522655"/>
              <a:gd name="connsiteY0" fmla="*/ 0 h 3303996"/>
              <a:gd name="connsiteX1" fmla="*/ 5522655 w 5522655"/>
              <a:gd name="connsiteY1" fmla="*/ 0 h 3303996"/>
              <a:gd name="connsiteX2" fmla="*/ 5522655 w 5522655"/>
              <a:gd name="connsiteY2" fmla="*/ 3303996 h 3303996"/>
              <a:gd name="connsiteX3" fmla="*/ 0 w 5522655"/>
              <a:gd name="connsiteY3" fmla="*/ 3303996 h 3303996"/>
            </a:gdLst>
            <a:ahLst/>
            <a:cxnLst>
              <a:cxn ang="0">
                <a:pos x="connsiteX0" y="connsiteY0"/>
              </a:cxn>
              <a:cxn ang="0">
                <a:pos x="connsiteX1" y="connsiteY1"/>
              </a:cxn>
              <a:cxn ang="0">
                <a:pos x="connsiteX2" y="connsiteY2"/>
              </a:cxn>
              <a:cxn ang="0">
                <a:pos x="connsiteX3" y="connsiteY3"/>
              </a:cxn>
            </a:cxnLst>
            <a:rect l="l" t="t" r="r" b="b"/>
            <a:pathLst>
              <a:path w="5522655" h="3303996">
                <a:moveTo>
                  <a:pt x="0" y="0"/>
                </a:moveTo>
                <a:lnTo>
                  <a:pt x="5522655" y="0"/>
                </a:lnTo>
                <a:lnTo>
                  <a:pt x="5522655" y="3303996"/>
                </a:lnTo>
                <a:lnTo>
                  <a:pt x="0" y="3303996"/>
                </a:lnTo>
                <a:close/>
              </a:path>
            </a:pathLst>
          </a:custGeom>
        </p:spPr>
      </p:pic>
      <p:pic>
        <p:nvPicPr>
          <p:cNvPr id="31" name="图片 30"/>
          <p:cNvPicPr>
            <a:picLocks noChangeAspect="1"/>
          </p:cNvPicPr>
          <p:nvPr>
            <p:custDataLst>
              <p:tags r:id="rId2"/>
            </p:custDataLst>
          </p:nvPr>
        </p:nvPicPr>
        <p:blipFill>
          <a:blip r:embed="rId7">
            <a:duotone>
              <a:schemeClr val="bg2">
                <a:shade val="45000"/>
                <a:satMod val="135000"/>
              </a:schemeClr>
              <a:prstClr val="white"/>
            </a:duotone>
            <a:extLst>
              <a:ext uri="{28A0092B-C50C-407E-A947-70E740481C1C}">
                <a14:useLocalDpi xmlns:a14="http://schemas.microsoft.com/office/drawing/2010/main" val="0"/>
              </a:ext>
            </a:extLst>
          </a:blip>
          <a:srcRect t="38394"/>
          <a:stretch>
            <a:fillRect/>
          </a:stretch>
        </p:blipFill>
        <p:spPr>
          <a:xfrm>
            <a:off x="-29497" y="1"/>
            <a:ext cx="5074999" cy="1888733"/>
          </a:xfrm>
          <a:custGeom>
            <a:avLst/>
            <a:gdLst>
              <a:gd name="connsiteX0" fmla="*/ 0 w 5074999"/>
              <a:gd name="connsiteY0" fmla="*/ 0 h 1888733"/>
              <a:gd name="connsiteX1" fmla="*/ 5074999 w 5074999"/>
              <a:gd name="connsiteY1" fmla="*/ 0 h 1888733"/>
              <a:gd name="connsiteX2" fmla="*/ 5074999 w 5074999"/>
              <a:gd name="connsiteY2" fmla="*/ 1888733 h 1888733"/>
              <a:gd name="connsiteX3" fmla="*/ 0 w 5074999"/>
              <a:gd name="connsiteY3" fmla="*/ 1888733 h 1888733"/>
            </a:gdLst>
            <a:ahLst/>
            <a:cxnLst>
              <a:cxn ang="0">
                <a:pos x="connsiteX0" y="connsiteY0"/>
              </a:cxn>
              <a:cxn ang="0">
                <a:pos x="connsiteX1" y="connsiteY1"/>
              </a:cxn>
              <a:cxn ang="0">
                <a:pos x="connsiteX2" y="connsiteY2"/>
              </a:cxn>
              <a:cxn ang="0">
                <a:pos x="connsiteX3" y="connsiteY3"/>
              </a:cxn>
            </a:cxnLst>
            <a:rect l="l" t="t" r="r" b="b"/>
            <a:pathLst>
              <a:path w="5074999" h="1888733">
                <a:moveTo>
                  <a:pt x="0" y="0"/>
                </a:moveTo>
                <a:lnTo>
                  <a:pt x="5074999" y="0"/>
                </a:lnTo>
                <a:lnTo>
                  <a:pt x="5074999" y="1888733"/>
                </a:lnTo>
                <a:lnTo>
                  <a:pt x="0" y="1888733"/>
                </a:lnTo>
                <a:close/>
              </a:path>
            </a:pathLst>
          </a:custGeom>
        </p:spPr>
      </p:pic>
      <p:sp>
        <p:nvSpPr>
          <p:cNvPr id="32" name="文本框 31"/>
          <p:cNvSpPr txBox="1"/>
          <p:nvPr/>
        </p:nvSpPr>
        <p:spPr>
          <a:xfrm>
            <a:off x="206477" y="176980"/>
            <a:ext cx="4365523" cy="521970"/>
          </a:xfrm>
          <a:prstGeom prst="rect">
            <a:avLst/>
          </a:prstGeom>
          <a:noFill/>
        </p:spPr>
        <p:txBody>
          <a:bodyPr wrap="square" rtlCol="0">
            <a:spAutoFit/>
          </a:bodyPr>
          <a:lstStyle/>
          <a:p>
            <a:r>
              <a:rPr lang="zh-CN" altLang="en-US" sz="2800" dirty="0">
                <a:solidFill>
                  <a:schemeClr val="bg1"/>
                </a:solidFill>
              </a:rPr>
              <a:t>系统设计</a:t>
            </a:r>
          </a:p>
        </p:txBody>
      </p:sp>
      <p:sp>
        <p:nvSpPr>
          <p:cNvPr id="781" name="Shape 781"/>
          <p:cNvSpPr/>
          <p:nvPr/>
        </p:nvSpPr>
        <p:spPr>
          <a:xfrm>
            <a:off x="5292221" y="769802"/>
            <a:ext cx="2025651" cy="4826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9601" y="0"/>
                </a:lnTo>
                <a:lnTo>
                  <a:pt x="21600" y="10779"/>
                </a:lnTo>
                <a:lnTo>
                  <a:pt x="19644" y="21600"/>
                </a:lnTo>
                <a:lnTo>
                  <a:pt x="131" y="21600"/>
                </a:lnTo>
              </a:path>
            </a:pathLst>
          </a:custGeom>
          <a:ln w="12700">
            <a:solidFill>
              <a:schemeClr val="accent3"/>
            </a:solidFill>
            <a:miter lim="400000"/>
          </a:ln>
        </p:spPr>
        <p:txBody>
          <a:bodyPr lIns="0" tIns="0" rIns="0" bIns="0" anchor="ctr"/>
          <a:lstStyle/>
          <a:p>
            <a:pPr lvl="0"/>
            <a:endParaRPr sz="2400">
              <a:cs typeface="+mn-ea"/>
              <a:sym typeface="+mn-lt"/>
            </a:endParaRPr>
          </a:p>
        </p:txBody>
      </p:sp>
      <p:sp>
        <p:nvSpPr>
          <p:cNvPr id="783" name="Shape 783"/>
          <p:cNvSpPr/>
          <p:nvPr/>
        </p:nvSpPr>
        <p:spPr>
          <a:xfrm>
            <a:off x="4646605" y="684987"/>
            <a:ext cx="635000" cy="6350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accent3"/>
          </a:solidFill>
          <a:ln w="12700" cap="flat">
            <a:noFill/>
            <a:miter lim="400000"/>
          </a:ln>
          <a:effectLst/>
        </p:spPr>
        <p:txBody>
          <a:bodyPr wrap="square" lIns="0" tIns="0" rIns="0" bIns="0" numCol="1" anchor="ctr">
            <a:noAutofit/>
          </a:bodyPr>
          <a:lstStyle/>
          <a:p>
            <a:pPr defTabSz="292100">
              <a:defRPr sz="4000">
                <a:solidFill>
                  <a:srgbClr val="FFFFFF"/>
                </a:solidFill>
                <a:effectLst>
                  <a:outerShdw blurRad="38100" dist="12700" dir="5400000" rotWithShape="0">
                    <a:srgbClr val="000000">
                      <a:alpha val="50000"/>
                    </a:srgbClr>
                  </a:outerShdw>
                </a:effectLst>
              </a:defRPr>
            </a:pPr>
            <a:endParaRPr sz="5335">
              <a:cs typeface="+mn-ea"/>
              <a:sym typeface="+mn-lt"/>
            </a:endParaRPr>
          </a:p>
        </p:txBody>
      </p:sp>
      <p:sp>
        <p:nvSpPr>
          <p:cNvPr id="784" name="Shape 784"/>
          <p:cNvSpPr/>
          <p:nvPr/>
        </p:nvSpPr>
        <p:spPr>
          <a:xfrm>
            <a:off x="4761225" y="639902"/>
            <a:ext cx="405760" cy="725170"/>
          </a:xfrm>
          <a:prstGeom prst="rect">
            <a:avLst/>
          </a:prstGeom>
          <a:noFill/>
          <a:ln w="12700" cap="flat">
            <a:noFill/>
            <a:miter lim="400000"/>
          </a:ln>
          <a:effectLst/>
        </p:spPr>
        <p:txBody>
          <a:bodyPr wrap="square" lIns="67733" tIns="67733" rIns="67733" bIns="67733" numCol="1" anchor="ctr">
            <a:spAutoFit/>
          </a:bodyPr>
          <a:lstStyle>
            <a:lvl1pPr>
              <a:lnSpc>
                <a:spcPct val="120000"/>
              </a:lnSpc>
              <a:defRPr sz="3000" b="1">
                <a:solidFill>
                  <a:srgbClr val="FFFFFF"/>
                </a:solidFill>
                <a:latin typeface="Arimo"/>
                <a:ea typeface="Arimo"/>
                <a:cs typeface="Arimo"/>
                <a:sym typeface="Arimo"/>
              </a:defRPr>
            </a:lvl1pPr>
          </a:lstStyle>
          <a:p>
            <a:pPr lvl="0">
              <a:defRPr sz="1800" b="0">
                <a:solidFill>
                  <a:srgbClr val="000000"/>
                </a:solidFill>
              </a:defRPr>
            </a:pPr>
            <a:r>
              <a:rPr lang="en-US" sz="3200" dirty="0">
                <a:solidFill>
                  <a:schemeClr val="tx1"/>
                </a:solidFill>
                <a:latin typeface="+mn-lt"/>
                <a:ea typeface="+mn-ea"/>
                <a:cs typeface="+mn-ea"/>
                <a:sym typeface="+mn-lt"/>
              </a:rPr>
              <a:t>5</a:t>
            </a:r>
          </a:p>
        </p:txBody>
      </p:sp>
      <p:sp>
        <p:nvSpPr>
          <p:cNvPr id="3" name="文本框 2"/>
          <p:cNvSpPr txBox="1"/>
          <p:nvPr/>
        </p:nvSpPr>
        <p:spPr>
          <a:xfrm>
            <a:off x="5306363" y="864301"/>
            <a:ext cx="1579196" cy="368300"/>
          </a:xfrm>
          <a:prstGeom prst="rect">
            <a:avLst/>
          </a:prstGeom>
          <a:noFill/>
        </p:spPr>
        <p:txBody>
          <a:bodyPr wrap="square" rtlCol="0">
            <a:spAutoFit/>
          </a:bodyPr>
          <a:lstStyle/>
          <a:p>
            <a:r>
              <a:rPr lang="zh-CN" altLang="en-US" b="1" dirty="0">
                <a:cs typeface="+mn-ea"/>
                <a:sym typeface="+mn-lt"/>
              </a:rPr>
              <a:t>总体</a:t>
            </a:r>
            <a:r>
              <a:rPr lang="en-US" altLang="zh-CN" b="1" dirty="0">
                <a:cs typeface="+mn-ea"/>
                <a:sym typeface="+mn-lt"/>
              </a:rPr>
              <a:t>E-R</a:t>
            </a:r>
            <a:r>
              <a:rPr lang="zh-CN" altLang="en-US" b="1" dirty="0">
                <a:cs typeface="+mn-ea"/>
                <a:sym typeface="+mn-lt"/>
              </a:rPr>
              <a:t>图</a:t>
            </a:r>
          </a:p>
        </p:txBody>
      </p:sp>
      <p:pic>
        <p:nvPicPr>
          <p:cNvPr id="33" name="图片 33"/>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2183130" y="1232535"/>
            <a:ext cx="8377555" cy="5417185"/>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p:cNvSpPr/>
          <p:nvPr/>
        </p:nvSpPr>
        <p:spPr>
          <a:xfrm>
            <a:off x="0" y="-1587"/>
            <a:ext cx="12192000" cy="6858000"/>
          </a:xfrm>
          <a:prstGeom prst="rect">
            <a:avLst/>
          </a:prstGeom>
          <a:solidFill>
            <a:srgbClr val="FBFC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0" name="图片 29"/>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rcRect l="46406" t="2389" r="8297" b="16055"/>
          <a:stretch>
            <a:fillRect/>
          </a:stretch>
        </p:blipFill>
        <p:spPr>
          <a:xfrm>
            <a:off x="6669346" y="3554004"/>
            <a:ext cx="5522655" cy="3303996"/>
          </a:xfrm>
          <a:custGeom>
            <a:avLst/>
            <a:gdLst>
              <a:gd name="connsiteX0" fmla="*/ 0 w 5522655"/>
              <a:gd name="connsiteY0" fmla="*/ 0 h 3303996"/>
              <a:gd name="connsiteX1" fmla="*/ 5522655 w 5522655"/>
              <a:gd name="connsiteY1" fmla="*/ 0 h 3303996"/>
              <a:gd name="connsiteX2" fmla="*/ 5522655 w 5522655"/>
              <a:gd name="connsiteY2" fmla="*/ 3303996 h 3303996"/>
              <a:gd name="connsiteX3" fmla="*/ 0 w 5522655"/>
              <a:gd name="connsiteY3" fmla="*/ 3303996 h 3303996"/>
            </a:gdLst>
            <a:ahLst/>
            <a:cxnLst>
              <a:cxn ang="0">
                <a:pos x="connsiteX0" y="connsiteY0"/>
              </a:cxn>
              <a:cxn ang="0">
                <a:pos x="connsiteX1" y="connsiteY1"/>
              </a:cxn>
              <a:cxn ang="0">
                <a:pos x="connsiteX2" y="connsiteY2"/>
              </a:cxn>
              <a:cxn ang="0">
                <a:pos x="connsiteX3" y="connsiteY3"/>
              </a:cxn>
            </a:cxnLst>
            <a:rect l="l" t="t" r="r" b="b"/>
            <a:pathLst>
              <a:path w="5522655" h="3303996">
                <a:moveTo>
                  <a:pt x="0" y="0"/>
                </a:moveTo>
                <a:lnTo>
                  <a:pt x="5522655" y="0"/>
                </a:lnTo>
                <a:lnTo>
                  <a:pt x="5522655" y="3303996"/>
                </a:lnTo>
                <a:lnTo>
                  <a:pt x="0" y="3303996"/>
                </a:lnTo>
                <a:close/>
              </a:path>
            </a:pathLst>
          </a:custGeom>
        </p:spPr>
      </p:pic>
      <p:pic>
        <p:nvPicPr>
          <p:cNvPr id="31" name="图片 30"/>
          <p:cNvPicPr>
            <a:picLocks noChangeAspect="1"/>
          </p:cNvPicPr>
          <p:nvPr>
            <p:custDataLst>
              <p:tags r:id="rId2"/>
            </p:custDataLst>
          </p:nvPr>
        </p:nvPicPr>
        <p:blipFill>
          <a:blip r:embed="rId6">
            <a:duotone>
              <a:schemeClr val="bg2">
                <a:shade val="45000"/>
                <a:satMod val="135000"/>
              </a:schemeClr>
              <a:prstClr val="white"/>
            </a:duotone>
            <a:extLst>
              <a:ext uri="{28A0092B-C50C-407E-A947-70E740481C1C}">
                <a14:useLocalDpi xmlns:a14="http://schemas.microsoft.com/office/drawing/2010/main" val="0"/>
              </a:ext>
            </a:extLst>
          </a:blip>
          <a:srcRect t="38394"/>
          <a:stretch>
            <a:fillRect/>
          </a:stretch>
        </p:blipFill>
        <p:spPr>
          <a:xfrm>
            <a:off x="-29497" y="1"/>
            <a:ext cx="5074999" cy="1888733"/>
          </a:xfrm>
          <a:custGeom>
            <a:avLst/>
            <a:gdLst>
              <a:gd name="connsiteX0" fmla="*/ 0 w 5074999"/>
              <a:gd name="connsiteY0" fmla="*/ 0 h 1888733"/>
              <a:gd name="connsiteX1" fmla="*/ 5074999 w 5074999"/>
              <a:gd name="connsiteY1" fmla="*/ 0 h 1888733"/>
              <a:gd name="connsiteX2" fmla="*/ 5074999 w 5074999"/>
              <a:gd name="connsiteY2" fmla="*/ 1888733 h 1888733"/>
              <a:gd name="connsiteX3" fmla="*/ 0 w 5074999"/>
              <a:gd name="connsiteY3" fmla="*/ 1888733 h 1888733"/>
            </a:gdLst>
            <a:ahLst/>
            <a:cxnLst>
              <a:cxn ang="0">
                <a:pos x="connsiteX0" y="connsiteY0"/>
              </a:cxn>
              <a:cxn ang="0">
                <a:pos x="connsiteX1" y="connsiteY1"/>
              </a:cxn>
              <a:cxn ang="0">
                <a:pos x="connsiteX2" y="connsiteY2"/>
              </a:cxn>
              <a:cxn ang="0">
                <a:pos x="connsiteX3" y="connsiteY3"/>
              </a:cxn>
            </a:cxnLst>
            <a:rect l="l" t="t" r="r" b="b"/>
            <a:pathLst>
              <a:path w="5074999" h="1888733">
                <a:moveTo>
                  <a:pt x="0" y="0"/>
                </a:moveTo>
                <a:lnTo>
                  <a:pt x="5074999" y="0"/>
                </a:lnTo>
                <a:lnTo>
                  <a:pt x="5074999" y="1888733"/>
                </a:lnTo>
                <a:lnTo>
                  <a:pt x="0" y="1888733"/>
                </a:lnTo>
                <a:close/>
              </a:path>
            </a:pathLst>
          </a:custGeom>
        </p:spPr>
      </p:pic>
      <p:sp>
        <p:nvSpPr>
          <p:cNvPr id="32" name="文本框 31"/>
          <p:cNvSpPr txBox="1"/>
          <p:nvPr/>
        </p:nvSpPr>
        <p:spPr>
          <a:xfrm>
            <a:off x="206477" y="176980"/>
            <a:ext cx="4365523" cy="521970"/>
          </a:xfrm>
          <a:prstGeom prst="rect">
            <a:avLst/>
          </a:prstGeom>
          <a:noFill/>
        </p:spPr>
        <p:txBody>
          <a:bodyPr wrap="square" rtlCol="0">
            <a:spAutoFit/>
          </a:bodyPr>
          <a:lstStyle/>
          <a:p>
            <a:r>
              <a:rPr lang="zh-CN" altLang="en-US" sz="2800" dirty="0">
                <a:solidFill>
                  <a:schemeClr val="bg1"/>
                </a:solidFill>
              </a:rPr>
              <a:t>系统设计</a:t>
            </a:r>
          </a:p>
        </p:txBody>
      </p:sp>
      <p:sp>
        <p:nvSpPr>
          <p:cNvPr id="783" name="Shape 783"/>
          <p:cNvSpPr/>
          <p:nvPr/>
        </p:nvSpPr>
        <p:spPr>
          <a:xfrm>
            <a:off x="704525" y="2595702"/>
            <a:ext cx="635000" cy="6350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accent3"/>
          </a:solidFill>
          <a:ln w="12700" cap="flat">
            <a:noFill/>
            <a:miter lim="400000"/>
          </a:ln>
          <a:effectLst/>
        </p:spPr>
        <p:txBody>
          <a:bodyPr wrap="square" lIns="0" tIns="0" rIns="0" bIns="0" numCol="1" anchor="ctr">
            <a:noAutofit/>
          </a:bodyPr>
          <a:lstStyle/>
          <a:p>
            <a:pPr defTabSz="292100">
              <a:defRPr sz="4000">
                <a:solidFill>
                  <a:srgbClr val="FFFFFF"/>
                </a:solidFill>
                <a:effectLst>
                  <a:outerShdw blurRad="38100" dist="12700" dir="5400000" rotWithShape="0">
                    <a:srgbClr val="000000">
                      <a:alpha val="50000"/>
                    </a:srgbClr>
                  </a:outerShdw>
                </a:effectLst>
              </a:defRPr>
            </a:pPr>
            <a:endParaRPr sz="5335">
              <a:cs typeface="+mn-ea"/>
              <a:sym typeface="+mn-lt"/>
            </a:endParaRPr>
          </a:p>
        </p:txBody>
      </p:sp>
      <p:sp>
        <p:nvSpPr>
          <p:cNvPr id="3" name="文本框 2"/>
          <p:cNvSpPr txBox="1"/>
          <p:nvPr/>
        </p:nvSpPr>
        <p:spPr>
          <a:xfrm>
            <a:off x="1364283" y="2775016"/>
            <a:ext cx="1579196" cy="368300"/>
          </a:xfrm>
          <a:prstGeom prst="rect">
            <a:avLst/>
          </a:prstGeom>
          <a:noFill/>
        </p:spPr>
        <p:txBody>
          <a:bodyPr wrap="square" rtlCol="0">
            <a:spAutoFit/>
          </a:bodyPr>
          <a:lstStyle/>
          <a:p>
            <a:r>
              <a:rPr lang="zh-CN" b="1" dirty="0">
                <a:cs typeface="+mn-ea"/>
                <a:sym typeface="+mn-lt"/>
              </a:rPr>
              <a:t>实体类图</a:t>
            </a:r>
          </a:p>
        </p:txBody>
      </p:sp>
      <p:pic>
        <p:nvPicPr>
          <p:cNvPr id="4" name="图片 3" descr="地图的截图&#10;&#10;描述已自动生成">
            <a:extLst>
              <a:ext uri="{FF2B5EF4-FFF2-40B4-BE49-F238E27FC236}">
                <a16:creationId xmlns:a16="http://schemas.microsoft.com/office/drawing/2014/main" id="{F1CA9803-9229-4BA8-B97E-313757D4C8E6}"/>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155484" y="875929"/>
            <a:ext cx="5913344" cy="5666954"/>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p:cNvSpPr/>
          <p:nvPr/>
        </p:nvSpPr>
        <p:spPr>
          <a:xfrm>
            <a:off x="0" y="-1587"/>
            <a:ext cx="12192000" cy="6858000"/>
          </a:xfrm>
          <a:prstGeom prst="rect">
            <a:avLst/>
          </a:prstGeom>
          <a:solidFill>
            <a:srgbClr val="FBFC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0" name="图片 29"/>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rcRect l="46406" t="2389" r="8297" b="16055"/>
          <a:stretch>
            <a:fillRect/>
          </a:stretch>
        </p:blipFill>
        <p:spPr>
          <a:xfrm>
            <a:off x="6669346" y="3554004"/>
            <a:ext cx="5522655" cy="3303996"/>
          </a:xfrm>
          <a:custGeom>
            <a:avLst/>
            <a:gdLst>
              <a:gd name="connsiteX0" fmla="*/ 0 w 5522655"/>
              <a:gd name="connsiteY0" fmla="*/ 0 h 3303996"/>
              <a:gd name="connsiteX1" fmla="*/ 5522655 w 5522655"/>
              <a:gd name="connsiteY1" fmla="*/ 0 h 3303996"/>
              <a:gd name="connsiteX2" fmla="*/ 5522655 w 5522655"/>
              <a:gd name="connsiteY2" fmla="*/ 3303996 h 3303996"/>
              <a:gd name="connsiteX3" fmla="*/ 0 w 5522655"/>
              <a:gd name="connsiteY3" fmla="*/ 3303996 h 3303996"/>
            </a:gdLst>
            <a:ahLst/>
            <a:cxnLst>
              <a:cxn ang="0">
                <a:pos x="connsiteX0" y="connsiteY0"/>
              </a:cxn>
              <a:cxn ang="0">
                <a:pos x="connsiteX1" y="connsiteY1"/>
              </a:cxn>
              <a:cxn ang="0">
                <a:pos x="connsiteX2" y="connsiteY2"/>
              </a:cxn>
              <a:cxn ang="0">
                <a:pos x="connsiteX3" y="connsiteY3"/>
              </a:cxn>
            </a:cxnLst>
            <a:rect l="l" t="t" r="r" b="b"/>
            <a:pathLst>
              <a:path w="5522655" h="3303996">
                <a:moveTo>
                  <a:pt x="0" y="0"/>
                </a:moveTo>
                <a:lnTo>
                  <a:pt x="5522655" y="0"/>
                </a:lnTo>
                <a:lnTo>
                  <a:pt x="5522655" y="3303996"/>
                </a:lnTo>
                <a:lnTo>
                  <a:pt x="0" y="3303996"/>
                </a:lnTo>
                <a:close/>
              </a:path>
            </a:pathLst>
          </a:custGeom>
        </p:spPr>
      </p:pic>
      <p:pic>
        <p:nvPicPr>
          <p:cNvPr id="31" name="图片 30"/>
          <p:cNvPicPr>
            <a:picLocks noChangeAspect="1"/>
          </p:cNvPicPr>
          <p:nvPr>
            <p:custDataLst>
              <p:tags r:id="rId2"/>
            </p:custDataLst>
          </p:nvPr>
        </p:nvPicPr>
        <p:blipFill>
          <a:blip r:embed="rId7">
            <a:duotone>
              <a:schemeClr val="bg2">
                <a:shade val="45000"/>
                <a:satMod val="135000"/>
              </a:schemeClr>
              <a:prstClr val="white"/>
            </a:duotone>
            <a:extLst>
              <a:ext uri="{28A0092B-C50C-407E-A947-70E740481C1C}">
                <a14:useLocalDpi xmlns:a14="http://schemas.microsoft.com/office/drawing/2010/main" val="0"/>
              </a:ext>
            </a:extLst>
          </a:blip>
          <a:srcRect t="38394"/>
          <a:stretch>
            <a:fillRect/>
          </a:stretch>
        </p:blipFill>
        <p:spPr>
          <a:xfrm>
            <a:off x="-29497" y="1"/>
            <a:ext cx="5074999" cy="1888733"/>
          </a:xfrm>
          <a:custGeom>
            <a:avLst/>
            <a:gdLst>
              <a:gd name="connsiteX0" fmla="*/ 0 w 5074999"/>
              <a:gd name="connsiteY0" fmla="*/ 0 h 1888733"/>
              <a:gd name="connsiteX1" fmla="*/ 5074999 w 5074999"/>
              <a:gd name="connsiteY1" fmla="*/ 0 h 1888733"/>
              <a:gd name="connsiteX2" fmla="*/ 5074999 w 5074999"/>
              <a:gd name="connsiteY2" fmla="*/ 1888733 h 1888733"/>
              <a:gd name="connsiteX3" fmla="*/ 0 w 5074999"/>
              <a:gd name="connsiteY3" fmla="*/ 1888733 h 1888733"/>
            </a:gdLst>
            <a:ahLst/>
            <a:cxnLst>
              <a:cxn ang="0">
                <a:pos x="connsiteX0" y="connsiteY0"/>
              </a:cxn>
              <a:cxn ang="0">
                <a:pos x="connsiteX1" y="connsiteY1"/>
              </a:cxn>
              <a:cxn ang="0">
                <a:pos x="connsiteX2" y="connsiteY2"/>
              </a:cxn>
              <a:cxn ang="0">
                <a:pos x="connsiteX3" y="connsiteY3"/>
              </a:cxn>
            </a:cxnLst>
            <a:rect l="l" t="t" r="r" b="b"/>
            <a:pathLst>
              <a:path w="5074999" h="1888733">
                <a:moveTo>
                  <a:pt x="0" y="0"/>
                </a:moveTo>
                <a:lnTo>
                  <a:pt x="5074999" y="0"/>
                </a:lnTo>
                <a:lnTo>
                  <a:pt x="5074999" y="1888733"/>
                </a:lnTo>
                <a:lnTo>
                  <a:pt x="0" y="1888733"/>
                </a:lnTo>
                <a:close/>
              </a:path>
            </a:pathLst>
          </a:custGeom>
        </p:spPr>
      </p:pic>
      <p:sp>
        <p:nvSpPr>
          <p:cNvPr id="32" name="文本框 31"/>
          <p:cNvSpPr txBox="1"/>
          <p:nvPr/>
        </p:nvSpPr>
        <p:spPr>
          <a:xfrm>
            <a:off x="206477" y="176980"/>
            <a:ext cx="4365523" cy="521970"/>
          </a:xfrm>
          <a:prstGeom prst="rect">
            <a:avLst/>
          </a:prstGeom>
          <a:noFill/>
        </p:spPr>
        <p:txBody>
          <a:bodyPr wrap="square" rtlCol="0">
            <a:spAutoFit/>
          </a:bodyPr>
          <a:lstStyle/>
          <a:p>
            <a:r>
              <a:rPr lang="zh-CN" altLang="en-US" sz="2800" dirty="0">
                <a:solidFill>
                  <a:schemeClr val="bg1"/>
                </a:solidFill>
              </a:rPr>
              <a:t>数据库设计</a:t>
            </a:r>
          </a:p>
        </p:txBody>
      </p:sp>
      <p:sp>
        <p:nvSpPr>
          <p:cNvPr id="781" name="Shape 781"/>
          <p:cNvSpPr/>
          <p:nvPr/>
        </p:nvSpPr>
        <p:spPr>
          <a:xfrm>
            <a:off x="5292221" y="769802"/>
            <a:ext cx="2025651" cy="4826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9601" y="0"/>
                </a:lnTo>
                <a:lnTo>
                  <a:pt x="21600" y="10779"/>
                </a:lnTo>
                <a:lnTo>
                  <a:pt x="19644" y="21600"/>
                </a:lnTo>
                <a:lnTo>
                  <a:pt x="131" y="21600"/>
                </a:lnTo>
              </a:path>
            </a:pathLst>
          </a:custGeom>
          <a:ln w="12700">
            <a:solidFill>
              <a:schemeClr val="accent3"/>
            </a:solidFill>
            <a:miter lim="400000"/>
          </a:ln>
        </p:spPr>
        <p:txBody>
          <a:bodyPr lIns="0" tIns="0" rIns="0" bIns="0" anchor="ctr"/>
          <a:lstStyle/>
          <a:p>
            <a:pPr lvl="0"/>
            <a:endParaRPr sz="2400">
              <a:cs typeface="+mn-ea"/>
              <a:sym typeface="+mn-lt"/>
            </a:endParaRPr>
          </a:p>
        </p:txBody>
      </p:sp>
      <p:sp>
        <p:nvSpPr>
          <p:cNvPr id="783" name="Shape 783"/>
          <p:cNvSpPr/>
          <p:nvPr/>
        </p:nvSpPr>
        <p:spPr>
          <a:xfrm>
            <a:off x="4646605" y="684987"/>
            <a:ext cx="635000" cy="6350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accent3"/>
          </a:solidFill>
          <a:ln w="12700" cap="flat">
            <a:noFill/>
            <a:miter lim="400000"/>
          </a:ln>
          <a:effectLst/>
        </p:spPr>
        <p:txBody>
          <a:bodyPr wrap="square" lIns="0" tIns="0" rIns="0" bIns="0" numCol="1" anchor="ctr">
            <a:noAutofit/>
          </a:bodyPr>
          <a:lstStyle/>
          <a:p>
            <a:pPr defTabSz="292100">
              <a:defRPr sz="4000">
                <a:solidFill>
                  <a:srgbClr val="FFFFFF"/>
                </a:solidFill>
                <a:effectLst>
                  <a:outerShdw blurRad="38100" dist="12700" dir="5400000" rotWithShape="0">
                    <a:srgbClr val="000000">
                      <a:alpha val="50000"/>
                    </a:srgbClr>
                  </a:outerShdw>
                </a:effectLst>
              </a:defRPr>
            </a:pPr>
            <a:endParaRPr sz="5335">
              <a:cs typeface="+mn-ea"/>
              <a:sym typeface="+mn-lt"/>
            </a:endParaRPr>
          </a:p>
        </p:txBody>
      </p:sp>
      <p:sp>
        <p:nvSpPr>
          <p:cNvPr id="784" name="Shape 784"/>
          <p:cNvSpPr/>
          <p:nvPr/>
        </p:nvSpPr>
        <p:spPr>
          <a:xfrm>
            <a:off x="4761225" y="639902"/>
            <a:ext cx="405760" cy="725170"/>
          </a:xfrm>
          <a:prstGeom prst="rect">
            <a:avLst/>
          </a:prstGeom>
          <a:noFill/>
          <a:ln w="12700" cap="flat">
            <a:noFill/>
            <a:miter lim="400000"/>
          </a:ln>
          <a:effectLst/>
        </p:spPr>
        <p:txBody>
          <a:bodyPr wrap="square" lIns="67733" tIns="67733" rIns="67733" bIns="67733" numCol="1" anchor="ctr">
            <a:spAutoFit/>
          </a:bodyPr>
          <a:lstStyle>
            <a:lvl1pPr>
              <a:lnSpc>
                <a:spcPct val="120000"/>
              </a:lnSpc>
              <a:defRPr sz="3000" b="1">
                <a:solidFill>
                  <a:srgbClr val="FFFFFF"/>
                </a:solidFill>
                <a:latin typeface="Arimo"/>
                <a:ea typeface="Arimo"/>
                <a:cs typeface="Arimo"/>
                <a:sym typeface="Arimo"/>
              </a:defRPr>
            </a:lvl1pPr>
          </a:lstStyle>
          <a:p>
            <a:pPr lvl="0">
              <a:defRPr sz="1800" b="0">
                <a:solidFill>
                  <a:srgbClr val="000000"/>
                </a:solidFill>
              </a:defRPr>
            </a:pPr>
            <a:r>
              <a:rPr lang="en-US" sz="3200" dirty="0">
                <a:solidFill>
                  <a:schemeClr val="tx1"/>
                </a:solidFill>
                <a:latin typeface="+mn-lt"/>
                <a:ea typeface="+mn-ea"/>
                <a:cs typeface="+mn-ea"/>
                <a:sym typeface="+mn-lt"/>
              </a:rPr>
              <a:t>1</a:t>
            </a:r>
          </a:p>
        </p:txBody>
      </p:sp>
      <p:sp>
        <p:nvSpPr>
          <p:cNvPr id="3" name="文本框 2"/>
          <p:cNvSpPr txBox="1"/>
          <p:nvPr/>
        </p:nvSpPr>
        <p:spPr>
          <a:xfrm>
            <a:off x="5306363" y="864301"/>
            <a:ext cx="1579196" cy="368300"/>
          </a:xfrm>
          <a:prstGeom prst="rect">
            <a:avLst/>
          </a:prstGeom>
          <a:noFill/>
        </p:spPr>
        <p:txBody>
          <a:bodyPr wrap="square" rtlCol="0">
            <a:spAutoFit/>
          </a:bodyPr>
          <a:lstStyle/>
          <a:p>
            <a:r>
              <a:rPr lang="zh-CN" altLang="en-US" b="1" dirty="0">
                <a:cs typeface="+mn-ea"/>
                <a:sym typeface="+mn-lt"/>
              </a:rPr>
              <a:t>用户</a:t>
            </a:r>
          </a:p>
        </p:txBody>
      </p:sp>
      <p:graphicFrame>
        <p:nvGraphicFramePr>
          <p:cNvPr id="2" name="表格 1"/>
          <p:cNvGraphicFramePr/>
          <p:nvPr>
            <p:custDataLst>
              <p:tags r:id="rId3"/>
            </p:custDataLst>
          </p:nvPr>
        </p:nvGraphicFramePr>
        <p:xfrm>
          <a:off x="1874520" y="1595120"/>
          <a:ext cx="8656955" cy="4226560"/>
        </p:xfrm>
        <a:graphic>
          <a:graphicData uri="http://schemas.openxmlformats.org/drawingml/2006/table">
            <a:tbl>
              <a:tblPr firstRow="1" bandRow="1">
                <a:tableStyleId>{5940675A-B579-460E-94D1-54222C63F5DA}</a:tableStyleId>
              </a:tblPr>
              <a:tblGrid>
                <a:gridCol w="1485900">
                  <a:extLst>
                    <a:ext uri="{9D8B030D-6E8A-4147-A177-3AD203B41FA5}">
                      <a16:colId xmlns:a16="http://schemas.microsoft.com/office/drawing/2014/main" val="20000"/>
                    </a:ext>
                  </a:extLst>
                </a:gridCol>
                <a:gridCol w="1582420">
                  <a:extLst>
                    <a:ext uri="{9D8B030D-6E8A-4147-A177-3AD203B41FA5}">
                      <a16:colId xmlns:a16="http://schemas.microsoft.com/office/drawing/2014/main" val="20001"/>
                    </a:ext>
                  </a:extLst>
                </a:gridCol>
                <a:gridCol w="1365250">
                  <a:extLst>
                    <a:ext uri="{9D8B030D-6E8A-4147-A177-3AD203B41FA5}">
                      <a16:colId xmlns:a16="http://schemas.microsoft.com/office/drawing/2014/main" val="20002"/>
                    </a:ext>
                  </a:extLst>
                </a:gridCol>
                <a:gridCol w="1476375">
                  <a:extLst>
                    <a:ext uri="{9D8B030D-6E8A-4147-A177-3AD203B41FA5}">
                      <a16:colId xmlns:a16="http://schemas.microsoft.com/office/drawing/2014/main" val="20003"/>
                    </a:ext>
                  </a:extLst>
                </a:gridCol>
                <a:gridCol w="1479550">
                  <a:extLst>
                    <a:ext uri="{9D8B030D-6E8A-4147-A177-3AD203B41FA5}">
                      <a16:colId xmlns:a16="http://schemas.microsoft.com/office/drawing/2014/main" val="20004"/>
                    </a:ext>
                  </a:extLst>
                </a:gridCol>
                <a:gridCol w="1267460">
                  <a:extLst>
                    <a:ext uri="{9D8B030D-6E8A-4147-A177-3AD203B41FA5}">
                      <a16:colId xmlns:a16="http://schemas.microsoft.com/office/drawing/2014/main" val="20005"/>
                    </a:ext>
                  </a:extLst>
                </a:gridCol>
              </a:tblGrid>
              <a:tr h="528320">
                <a:tc>
                  <a:txBody>
                    <a:bodyPr/>
                    <a:lstStyle/>
                    <a:p>
                      <a:pPr indent="0" algn="ctr">
                        <a:buNone/>
                      </a:pPr>
                      <a:r>
                        <a:rPr lang="en-US" sz="1600" b="0">
                          <a:latin typeface="宋体" panose="02010600030101010101" pitchFamily="2" charset="-122"/>
                          <a:ea typeface="宋体" panose="02010600030101010101" pitchFamily="2" charset="-122"/>
                          <a:cs typeface="宋体" panose="02010600030101010101" pitchFamily="2" charset="-122"/>
                        </a:rPr>
                        <a:t>名称</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a:noFill/>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0">
                          <a:latin typeface="宋体" panose="02010600030101010101" pitchFamily="2" charset="-122"/>
                          <a:ea typeface="宋体" panose="02010600030101010101" pitchFamily="2" charset="-122"/>
                          <a:cs typeface="宋体" panose="02010600030101010101" pitchFamily="2" charset="-122"/>
                        </a:rPr>
                        <a:t>字段名称</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0">
                          <a:latin typeface="宋体" panose="02010600030101010101" pitchFamily="2" charset="-122"/>
                          <a:ea typeface="宋体" panose="02010600030101010101" pitchFamily="2" charset="-122"/>
                          <a:cs typeface="宋体" panose="02010600030101010101" pitchFamily="2" charset="-122"/>
                        </a:rPr>
                        <a:t>数据类型</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0">
                          <a:latin typeface="宋体" panose="02010600030101010101" pitchFamily="2" charset="-122"/>
                          <a:ea typeface="宋体" panose="02010600030101010101" pitchFamily="2" charset="-122"/>
                          <a:cs typeface="宋体" panose="02010600030101010101" pitchFamily="2" charset="-122"/>
                        </a:rPr>
                        <a:t>主键</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0">
                          <a:latin typeface="宋体" panose="02010600030101010101" pitchFamily="2" charset="-122"/>
                          <a:ea typeface="宋体" panose="02010600030101010101" pitchFamily="2" charset="-122"/>
                          <a:cs typeface="宋体" panose="02010600030101010101" pitchFamily="2" charset="-122"/>
                        </a:rPr>
                        <a:t>非空</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0">
                          <a:latin typeface="宋体" panose="02010600030101010101" pitchFamily="2" charset="-122"/>
                          <a:ea typeface="宋体" panose="02010600030101010101" pitchFamily="2" charset="-122"/>
                          <a:cs typeface="宋体" panose="02010600030101010101" pitchFamily="2" charset="-122"/>
                        </a:rPr>
                        <a:t>备注</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cap="flat">
                      <a:noFill/>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28320">
                <a:tc>
                  <a:txBody>
                    <a:bodyPr/>
                    <a:lstStyle/>
                    <a:p>
                      <a:pPr indent="0">
                        <a:buNone/>
                      </a:pPr>
                      <a:r>
                        <a:rPr lang="en-US" sz="1600" b="0">
                          <a:latin typeface="宋体" panose="02010600030101010101" pitchFamily="2" charset="-122"/>
                          <a:ea typeface="宋体" panose="02010600030101010101" pitchFamily="2" charset="-122"/>
                          <a:cs typeface="宋体" panose="02010600030101010101" pitchFamily="2" charset="-122"/>
                        </a:rPr>
                        <a:t>用户ID</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a:noFill/>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0">
                          <a:latin typeface="宋体" panose="02010600030101010101" pitchFamily="2" charset="-122"/>
                          <a:ea typeface="宋体" panose="02010600030101010101" pitchFamily="2" charset="-122"/>
                          <a:cs typeface="宋体" panose="02010600030101010101" pitchFamily="2" charset="-122"/>
                        </a:rPr>
                        <a:t>user_id</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0">
                          <a:latin typeface="宋体" panose="02010600030101010101" pitchFamily="2" charset="-122"/>
                          <a:ea typeface="宋体" panose="02010600030101010101" pitchFamily="2" charset="-122"/>
                          <a:cs typeface="宋体" panose="02010600030101010101" pitchFamily="2" charset="-122"/>
                        </a:rPr>
                        <a:t>int</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0">
                          <a:latin typeface="宋体" panose="02010600030101010101" pitchFamily="2" charset="-122"/>
                          <a:ea typeface="宋体" panose="02010600030101010101" pitchFamily="2" charset="-122"/>
                          <a:cs typeface="宋体" panose="02010600030101010101" pitchFamily="2" charset="-122"/>
                        </a:rPr>
                        <a:t>yes</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0">
                          <a:latin typeface="宋体" panose="02010600030101010101" pitchFamily="2" charset="-122"/>
                          <a:ea typeface="宋体" panose="02010600030101010101" pitchFamily="2" charset="-122"/>
                          <a:cs typeface="宋体" panose="02010600030101010101" pitchFamily="2" charset="-122"/>
                        </a:rPr>
                        <a:t>yes</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0">
                          <a:latin typeface="宋体" panose="02010600030101010101" pitchFamily="2" charset="-122"/>
                          <a:ea typeface="宋体" panose="02010600030101010101" pitchFamily="2" charset="-122"/>
                          <a:cs typeface="宋体" panose="02010600030101010101" pitchFamily="2" charset="-122"/>
                        </a:rPr>
                        <a:t>自增序列</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cap="flat">
                      <a:noFill/>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28320">
                <a:tc>
                  <a:txBody>
                    <a:bodyPr/>
                    <a:lstStyle/>
                    <a:p>
                      <a:pPr indent="0">
                        <a:buNone/>
                      </a:pPr>
                      <a:r>
                        <a:rPr lang="en-US" sz="1600" b="0">
                          <a:latin typeface="宋体" panose="02010600030101010101" pitchFamily="2" charset="-122"/>
                          <a:ea typeface="宋体" panose="02010600030101010101" pitchFamily="2" charset="-122"/>
                          <a:cs typeface="宋体" panose="02010600030101010101" pitchFamily="2" charset="-122"/>
                        </a:rPr>
                        <a:t>用户名</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a:noFill/>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0">
                          <a:latin typeface="宋体" panose="02010600030101010101" pitchFamily="2" charset="-122"/>
                          <a:ea typeface="宋体" panose="02010600030101010101" pitchFamily="2" charset="-122"/>
                          <a:cs typeface="宋体" panose="02010600030101010101" pitchFamily="2" charset="-122"/>
                        </a:rPr>
                        <a:t>user_name</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0">
                          <a:latin typeface="宋体" panose="02010600030101010101" pitchFamily="2" charset="-122"/>
                          <a:ea typeface="宋体" panose="02010600030101010101" pitchFamily="2" charset="-122"/>
                          <a:cs typeface="宋体" panose="02010600030101010101" pitchFamily="2" charset="-122"/>
                        </a:rPr>
                        <a:t>varchar(30)</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0">
                          <a:latin typeface="宋体" panose="02010600030101010101" pitchFamily="2" charset="-122"/>
                          <a:ea typeface="宋体" panose="02010600030101010101" pitchFamily="2" charset="-122"/>
                          <a:cs typeface="宋体" panose="02010600030101010101" pitchFamily="2" charset="-122"/>
                        </a:rPr>
                        <a:t>no</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0">
                          <a:latin typeface="宋体" panose="02010600030101010101" pitchFamily="2" charset="-122"/>
                          <a:ea typeface="宋体" panose="02010600030101010101" pitchFamily="2" charset="-122"/>
                          <a:cs typeface="宋体" panose="02010600030101010101" pitchFamily="2" charset="-122"/>
                        </a:rPr>
                        <a:t>yes</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0">
                          <a:latin typeface="宋体" panose="02010600030101010101" pitchFamily="2" charset="-122"/>
                          <a:ea typeface="宋体" panose="02010600030101010101" pitchFamily="2" charset="-122"/>
                          <a:cs typeface="宋体" panose="02010600030101010101" pitchFamily="2" charset="-122"/>
                        </a:rPr>
                        <a:t> </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cap="flat">
                      <a:noFill/>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28320">
                <a:tc>
                  <a:txBody>
                    <a:bodyPr/>
                    <a:lstStyle/>
                    <a:p>
                      <a:pPr indent="0">
                        <a:buNone/>
                      </a:pPr>
                      <a:r>
                        <a:rPr lang="en-US" sz="1600" b="0">
                          <a:latin typeface="宋体" panose="02010600030101010101" pitchFamily="2" charset="-122"/>
                          <a:ea typeface="宋体" panose="02010600030101010101" pitchFamily="2" charset="-122"/>
                          <a:cs typeface="宋体" panose="02010600030101010101" pitchFamily="2" charset="-122"/>
                        </a:rPr>
                        <a:t>用户密码</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a:noFill/>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0">
                          <a:latin typeface="宋体" panose="02010600030101010101" pitchFamily="2" charset="-122"/>
                          <a:ea typeface="宋体" panose="02010600030101010101" pitchFamily="2" charset="-122"/>
                          <a:cs typeface="宋体" panose="02010600030101010101" pitchFamily="2" charset="-122"/>
                        </a:rPr>
                        <a:t>user_password</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0">
                          <a:latin typeface="宋体" panose="02010600030101010101" pitchFamily="2" charset="-122"/>
                          <a:ea typeface="宋体" panose="02010600030101010101" pitchFamily="2" charset="-122"/>
                          <a:cs typeface="宋体" panose="02010600030101010101" pitchFamily="2" charset="-122"/>
                        </a:rPr>
                        <a:t>varchar(30)</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0">
                          <a:latin typeface="宋体" panose="02010600030101010101" pitchFamily="2" charset="-122"/>
                          <a:ea typeface="宋体" panose="02010600030101010101" pitchFamily="2" charset="-122"/>
                          <a:cs typeface="宋体" panose="02010600030101010101" pitchFamily="2" charset="-122"/>
                        </a:rPr>
                        <a:t>no</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0">
                          <a:latin typeface="宋体" panose="02010600030101010101" pitchFamily="2" charset="-122"/>
                          <a:ea typeface="宋体" panose="02010600030101010101" pitchFamily="2" charset="-122"/>
                          <a:cs typeface="宋体" panose="02010600030101010101" pitchFamily="2" charset="-122"/>
                        </a:rPr>
                        <a:t>yes</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0">
                          <a:latin typeface="宋体" panose="02010600030101010101" pitchFamily="2" charset="-122"/>
                          <a:ea typeface="宋体" panose="02010600030101010101" pitchFamily="2" charset="-122"/>
                          <a:cs typeface="宋体" panose="02010600030101010101" pitchFamily="2" charset="-122"/>
                        </a:rPr>
                        <a:t> </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cap="flat">
                      <a:noFill/>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528320">
                <a:tc>
                  <a:txBody>
                    <a:bodyPr/>
                    <a:lstStyle/>
                    <a:p>
                      <a:pPr indent="0">
                        <a:buNone/>
                      </a:pPr>
                      <a:r>
                        <a:rPr lang="en-US" sz="1600" b="0">
                          <a:latin typeface="宋体" panose="02010600030101010101" pitchFamily="2" charset="-122"/>
                          <a:ea typeface="宋体" panose="02010600030101010101" pitchFamily="2" charset="-122"/>
                          <a:cs typeface="宋体" panose="02010600030101010101" pitchFamily="2" charset="-122"/>
                        </a:rPr>
                        <a:t>禁言截止日期</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a:noFill/>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0">
                          <a:latin typeface="宋体" panose="02010600030101010101" pitchFamily="2" charset="-122"/>
                          <a:ea typeface="宋体" panose="02010600030101010101" pitchFamily="2" charset="-122"/>
                          <a:cs typeface="宋体" panose="02010600030101010101" pitchFamily="2" charset="-122"/>
                        </a:rPr>
                        <a:t>user_date</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0">
                          <a:latin typeface="宋体" panose="02010600030101010101" pitchFamily="2" charset="-122"/>
                          <a:ea typeface="宋体" panose="02010600030101010101" pitchFamily="2" charset="-122"/>
                          <a:cs typeface="宋体" panose="02010600030101010101" pitchFamily="2" charset="-122"/>
                        </a:rPr>
                        <a:t>datetime</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0">
                          <a:latin typeface="宋体" panose="02010600030101010101" pitchFamily="2" charset="-122"/>
                          <a:ea typeface="宋体" panose="02010600030101010101" pitchFamily="2" charset="-122"/>
                          <a:cs typeface="宋体" panose="02010600030101010101" pitchFamily="2" charset="-122"/>
                        </a:rPr>
                        <a:t>no</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0">
                          <a:latin typeface="宋体" panose="02010600030101010101" pitchFamily="2" charset="-122"/>
                          <a:ea typeface="宋体" panose="02010600030101010101" pitchFamily="2" charset="-122"/>
                          <a:cs typeface="宋体" panose="02010600030101010101" pitchFamily="2" charset="-122"/>
                        </a:rPr>
                        <a:t>yes</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0">
                          <a:latin typeface="宋体" panose="02010600030101010101" pitchFamily="2" charset="-122"/>
                          <a:ea typeface="宋体" panose="02010600030101010101" pitchFamily="2" charset="-122"/>
                          <a:cs typeface="宋体" panose="02010600030101010101" pitchFamily="2" charset="-122"/>
                        </a:rPr>
                        <a:t> </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cap="flat">
                      <a:noFill/>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528320">
                <a:tc>
                  <a:txBody>
                    <a:bodyPr/>
                    <a:lstStyle/>
                    <a:p>
                      <a:pPr indent="0">
                        <a:buNone/>
                      </a:pPr>
                      <a:r>
                        <a:rPr lang="en-US" sz="1600" b="0">
                          <a:latin typeface="宋体" panose="02010600030101010101" pitchFamily="2" charset="-122"/>
                          <a:ea typeface="宋体" panose="02010600030101010101" pitchFamily="2" charset="-122"/>
                          <a:cs typeface="宋体" panose="02010600030101010101" pitchFamily="2" charset="-122"/>
                        </a:rPr>
                        <a:t>启用状态</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a:noFill/>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0">
                          <a:latin typeface="宋体" panose="02010600030101010101" pitchFamily="2" charset="-122"/>
                          <a:ea typeface="宋体" panose="02010600030101010101" pitchFamily="2" charset="-122"/>
                          <a:cs typeface="宋体" panose="02010600030101010101" pitchFamily="2" charset="-122"/>
                        </a:rPr>
                        <a:t>status</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0">
                          <a:latin typeface="宋体" panose="02010600030101010101" pitchFamily="2" charset="-122"/>
                          <a:ea typeface="宋体" panose="02010600030101010101" pitchFamily="2" charset="-122"/>
                          <a:cs typeface="宋体" panose="02010600030101010101" pitchFamily="2" charset="-122"/>
                        </a:rPr>
                        <a:t>int</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0">
                          <a:latin typeface="宋体" panose="02010600030101010101" pitchFamily="2" charset="-122"/>
                          <a:ea typeface="宋体" panose="02010600030101010101" pitchFamily="2" charset="-122"/>
                          <a:cs typeface="宋体" panose="02010600030101010101" pitchFamily="2" charset="-122"/>
                        </a:rPr>
                        <a:t>no</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0">
                          <a:latin typeface="宋体" panose="02010600030101010101" pitchFamily="2" charset="-122"/>
                          <a:ea typeface="宋体" panose="02010600030101010101" pitchFamily="2" charset="-122"/>
                          <a:cs typeface="宋体" panose="02010600030101010101" pitchFamily="2" charset="-122"/>
                        </a:rPr>
                        <a:t>yes</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0">
                          <a:latin typeface="宋体" panose="02010600030101010101" pitchFamily="2" charset="-122"/>
                          <a:ea typeface="宋体" panose="02010600030101010101" pitchFamily="2" charset="-122"/>
                          <a:cs typeface="宋体" panose="02010600030101010101" pitchFamily="2" charset="-122"/>
                        </a:rPr>
                        <a:t>枚举</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cap="flat">
                      <a:noFill/>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528320">
                <a:tc>
                  <a:txBody>
                    <a:bodyPr/>
                    <a:lstStyle/>
                    <a:p>
                      <a:pPr indent="0">
                        <a:buNone/>
                      </a:pPr>
                      <a:r>
                        <a:rPr lang="en-US" sz="1600" b="0">
                          <a:latin typeface="宋体" panose="02010600030101010101" pitchFamily="2" charset="-122"/>
                          <a:ea typeface="宋体" panose="02010600030101010101" pitchFamily="2" charset="-122"/>
                          <a:cs typeface="宋体" panose="02010600030101010101" pitchFamily="2" charset="-122"/>
                        </a:rPr>
                        <a:t>权限</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a:noFill/>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0">
                          <a:latin typeface="宋体" panose="02010600030101010101" pitchFamily="2" charset="-122"/>
                          <a:ea typeface="宋体" panose="02010600030101010101" pitchFamily="2" charset="-122"/>
                          <a:cs typeface="宋体" panose="02010600030101010101" pitchFamily="2" charset="-122"/>
                        </a:rPr>
                        <a:t>admin</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0">
                          <a:latin typeface="宋体" panose="02010600030101010101" pitchFamily="2" charset="-122"/>
                          <a:ea typeface="宋体" panose="02010600030101010101" pitchFamily="2" charset="-122"/>
                          <a:cs typeface="宋体" panose="02010600030101010101" pitchFamily="2" charset="-122"/>
                        </a:rPr>
                        <a:t>int</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0">
                          <a:latin typeface="宋体" panose="02010600030101010101" pitchFamily="2" charset="-122"/>
                          <a:ea typeface="宋体" panose="02010600030101010101" pitchFamily="2" charset="-122"/>
                          <a:cs typeface="宋体" panose="02010600030101010101" pitchFamily="2" charset="-122"/>
                        </a:rPr>
                        <a:t>no</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0">
                          <a:latin typeface="宋体" panose="02010600030101010101" pitchFamily="2" charset="-122"/>
                          <a:ea typeface="宋体" panose="02010600030101010101" pitchFamily="2" charset="-122"/>
                          <a:cs typeface="宋体" panose="02010600030101010101" pitchFamily="2" charset="-122"/>
                        </a:rPr>
                        <a:t>yes</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0">
                          <a:latin typeface="宋体" panose="02010600030101010101" pitchFamily="2" charset="-122"/>
                          <a:ea typeface="宋体" panose="02010600030101010101" pitchFamily="2" charset="-122"/>
                          <a:cs typeface="宋体" panose="02010600030101010101" pitchFamily="2" charset="-122"/>
                        </a:rPr>
                        <a:t>枚举</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cap="flat">
                      <a:noFill/>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528320">
                <a:tc>
                  <a:txBody>
                    <a:bodyPr/>
                    <a:lstStyle/>
                    <a:p>
                      <a:pPr indent="0">
                        <a:buNone/>
                      </a:pPr>
                      <a:r>
                        <a:rPr lang="en-US" sz="1600" b="0">
                          <a:latin typeface="宋体" panose="02010600030101010101" pitchFamily="2" charset="-122"/>
                          <a:ea typeface="宋体" panose="02010600030101010101" pitchFamily="2" charset="-122"/>
                          <a:cs typeface="宋体" panose="02010600030101010101" pitchFamily="2" charset="-122"/>
                        </a:rPr>
                        <a:t>禁言状态</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a:noFill/>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0">
                          <a:latin typeface="宋体" panose="02010600030101010101" pitchFamily="2" charset="-122"/>
                          <a:ea typeface="宋体" panose="02010600030101010101" pitchFamily="2" charset="-122"/>
                          <a:cs typeface="宋体" panose="02010600030101010101" pitchFamily="2" charset="-122"/>
                        </a:rPr>
                        <a:t>muted</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0">
                          <a:latin typeface="宋体" panose="02010600030101010101" pitchFamily="2" charset="-122"/>
                          <a:ea typeface="宋体" panose="02010600030101010101" pitchFamily="2" charset="-122"/>
                          <a:cs typeface="宋体" panose="02010600030101010101" pitchFamily="2" charset="-122"/>
                        </a:rPr>
                        <a:t>int</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0">
                          <a:latin typeface="宋体" panose="02010600030101010101" pitchFamily="2" charset="-122"/>
                          <a:ea typeface="宋体" panose="02010600030101010101" pitchFamily="2" charset="-122"/>
                          <a:cs typeface="宋体" panose="02010600030101010101" pitchFamily="2" charset="-122"/>
                        </a:rPr>
                        <a:t>no</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0">
                          <a:latin typeface="宋体" panose="02010600030101010101" pitchFamily="2" charset="-122"/>
                          <a:ea typeface="宋体" panose="02010600030101010101" pitchFamily="2" charset="-122"/>
                          <a:cs typeface="宋体" panose="02010600030101010101" pitchFamily="2" charset="-122"/>
                        </a:rPr>
                        <a:t>yes</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0">
                          <a:latin typeface="宋体" panose="02010600030101010101" pitchFamily="2" charset="-122"/>
                          <a:ea typeface="宋体" panose="02010600030101010101" pitchFamily="2" charset="-122"/>
                          <a:cs typeface="宋体" panose="02010600030101010101" pitchFamily="2" charset="-122"/>
                        </a:rPr>
                        <a:t>枚举</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cap="flat">
                      <a:noFill/>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p:cNvSpPr/>
          <p:nvPr/>
        </p:nvSpPr>
        <p:spPr>
          <a:xfrm>
            <a:off x="0" y="-1587"/>
            <a:ext cx="12192000" cy="6858000"/>
          </a:xfrm>
          <a:prstGeom prst="rect">
            <a:avLst/>
          </a:prstGeom>
          <a:solidFill>
            <a:srgbClr val="FBFC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0" name="图片 29"/>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rcRect l="46406" t="2389" r="8297" b="16055"/>
          <a:stretch>
            <a:fillRect/>
          </a:stretch>
        </p:blipFill>
        <p:spPr>
          <a:xfrm>
            <a:off x="6669346" y="3554004"/>
            <a:ext cx="5522655" cy="3303996"/>
          </a:xfrm>
          <a:custGeom>
            <a:avLst/>
            <a:gdLst>
              <a:gd name="connsiteX0" fmla="*/ 0 w 5522655"/>
              <a:gd name="connsiteY0" fmla="*/ 0 h 3303996"/>
              <a:gd name="connsiteX1" fmla="*/ 5522655 w 5522655"/>
              <a:gd name="connsiteY1" fmla="*/ 0 h 3303996"/>
              <a:gd name="connsiteX2" fmla="*/ 5522655 w 5522655"/>
              <a:gd name="connsiteY2" fmla="*/ 3303996 h 3303996"/>
              <a:gd name="connsiteX3" fmla="*/ 0 w 5522655"/>
              <a:gd name="connsiteY3" fmla="*/ 3303996 h 3303996"/>
            </a:gdLst>
            <a:ahLst/>
            <a:cxnLst>
              <a:cxn ang="0">
                <a:pos x="connsiteX0" y="connsiteY0"/>
              </a:cxn>
              <a:cxn ang="0">
                <a:pos x="connsiteX1" y="connsiteY1"/>
              </a:cxn>
              <a:cxn ang="0">
                <a:pos x="connsiteX2" y="connsiteY2"/>
              </a:cxn>
              <a:cxn ang="0">
                <a:pos x="connsiteX3" y="connsiteY3"/>
              </a:cxn>
            </a:cxnLst>
            <a:rect l="l" t="t" r="r" b="b"/>
            <a:pathLst>
              <a:path w="5522655" h="3303996">
                <a:moveTo>
                  <a:pt x="0" y="0"/>
                </a:moveTo>
                <a:lnTo>
                  <a:pt x="5522655" y="0"/>
                </a:lnTo>
                <a:lnTo>
                  <a:pt x="5522655" y="3303996"/>
                </a:lnTo>
                <a:lnTo>
                  <a:pt x="0" y="3303996"/>
                </a:lnTo>
                <a:close/>
              </a:path>
            </a:pathLst>
          </a:custGeom>
        </p:spPr>
      </p:pic>
      <p:pic>
        <p:nvPicPr>
          <p:cNvPr id="31" name="图片 30"/>
          <p:cNvPicPr>
            <a:picLocks noChangeAspect="1"/>
          </p:cNvPicPr>
          <p:nvPr>
            <p:custDataLst>
              <p:tags r:id="rId2"/>
            </p:custDataLst>
          </p:nvPr>
        </p:nvPicPr>
        <p:blipFill>
          <a:blip r:embed="rId7">
            <a:duotone>
              <a:schemeClr val="bg2">
                <a:shade val="45000"/>
                <a:satMod val="135000"/>
              </a:schemeClr>
              <a:prstClr val="white"/>
            </a:duotone>
            <a:extLst>
              <a:ext uri="{28A0092B-C50C-407E-A947-70E740481C1C}">
                <a14:useLocalDpi xmlns:a14="http://schemas.microsoft.com/office/drawing/2010/main" val="0"/>
              </a:ext>
            </a:extLst>
          </a:blip>
          <a:srcRect t="38394"/>
          <a:stretch>
            <a:fillRect/>
          </a:stretch>
        </p:blipFill>
        <p:spPr>
          <a:xfrm>
            <a:off x="-29497" y="1"/>
            <a:ext cx="5074999" cy="1888733"/>
          </a:xfrm>
          <a:custGeom>
            <a:avLst/>
            <a:gdLst>
              <a:gd name="connsiteX0" fmla="*/ 0 w 5074999"/>
              <a:gd name="connsiteY0" fmla="*/ 0 h 1888733"/>
              <a:gd name="connsiteX1" fmla="*/ 5074999 w 5074999"/>
              <a:gd name="connsiteY1" fmla="*/ 0 h 1888733"/>
              <a:gd name="connsiteX2" fmla="*/ 5074999 w 5074999"/>
              <a:gd name="connsiteY2" fmla="*/ 1888733 h 1888733"/>
              <a:gd name="connsiteX3" fmla="*/ 0 w 5074999"/>
              <a:gd name="connsiteY3" fmla="*/ 1888733 h 1888733"/>
            </a:gdLst>
            <a:ahLst/>
            <a:cxnLst>
              <a:cxn ang="0">
                <a:pos x="connsiteX0" y="connsiteY0"/>
              </a:cxn>
              <a:cxn ang="0">
                <a:pos x="connsiteX1" y="connsiteY1"/>
              </a:cxn>
              <a:cxn ang="0">
                <a:pos x="connsiteX2" y="connsiteY2"/>
              </a:cxn>
              <a:cxn ang="0">
                <a:pos x="connsiteX3" y="connsiteY3"/>
              </a:cxn>
            </a:cxnLst>
            <a:rect l="l" t="t" r="r" b="b"/>
            <a:pathLst>
              <a:path w="5074999" h="1888733">
                <a:moveTo>
                  <a:pt x="0" y="0"/>
                </a:moveTo>
                <a:lnTo>
                  <a:pt x="5074999" y="0"/>
                </a:lnTo>
                <a:lnTo>
                  <a:pt x="5074999" y="1888733"/>
                </a:lnTo>
                <a:lnTo>
                  <a:pt x="0" y="1888733"/>
                </a:lnTo>
                <a:close/>
              </a:path>
            </a:pathLst>
          </a:custGeom>
        </p:spPr>
      </p:pic>
      <p:sp>
        <p:nvSpPr>
          <p:cNvPr id="32" name="文本框 31"/>
          <p:cNvSpPr txBox="1"/>
          <p:nvPr/>
        </p:nvSpPr>
        <p:spPr>
          <a:xfrm>
            <a:off x="206477" y="176980"/>
            <a:ext cx="4365523" cy="521970"/>
          </a:xfrm>
          <a:prstGeom prst="rect">
            <a:avLst/>
          </a:prstGeom>
          <a:noFill/>
        </p:spPr>
        <p:txBody>
          <a:bodyPr wrap="square" rtlCol="0">
            <a:spAutoFit/>
          </a:bodyPr>
          <a:lstStyle/>
          <a:p>
            <a:r>
              <a:rPr lang="zh-CN" altLang="en-US" sz="2800" dirty="0">
                <a:solidFill>
                  <a:schemeClr val="bg1"/>
                </a:solidFill>
              </a:rPr>
              <a:t>数据库设计</a:t>
            </a:r>
          </a:p>
        </p:txBody>
      </p:sp>
      <p:sp>
        <p:nvSpPr>
          <p:cNvPr id="781" name="Shape 781"/>
          <p:cNvSpPr/>
          <p:nvPr/>
        </p:nvSpPr>
        <p:spPr>
          <a:xfrm>
            <a:off x="5292221" y="769802"/>
            <a:ext cx="2025651" cy="4826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9601" y="0"/>
                </a:lnTo>
                <a:lnTo>
                  <a:pt x="21600" y="10779"/>
                </a:lnTo>
                <a:lnTo>
                  <a:pt x="19644" y="21600"/>
                </a:lnTo>
                <a:lnTo>
                  <a:pt x="131" y="21600"/>
                </a:lnTo>
              </a:path>
            </a:pathLst>
          </a:custGeom>
          <a:ln w="12700">
            <a:solidFill>
              <a:schemeClr val="accent3"/>
            </a:solidFill>
            <a:miter lim="400000"/>
          </a:ln>
        </p:spPr>
        <p:txBody>
          <a:bodyPr lIns="0" tIns="0" rIns="0" bIns="0" anchor="ctr"/>
          <a:lstStyle/>
          <a:p>
            <a:pPr lvl="0"/>
            <a:endParaRPr sz="2400">
              <a:cs typeface="+mn-ea"/>
              <a:sym typeface="+mn-lt"/>
            </a:endParaRPr>
          </a:p>
        </p:txBody>
      </p:sp>
      <p:sp>
        <p:nvSpPr>
          <p:cNvPr id="783" name="Shape 783"/>
          <p:cNvSpPr/>
          <p:nvPr/>
        </p:nvSpPr>
        <p:spPr>
          <a:xfrm>
            <a:off x="4646605" y="684987"/>
            <a:ext cx="635000" cy="6350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accent3"/>
          </a:solidFill>
          <a:ln w="12700" cap="flat">
            <a:noFill/>
            <a:miter lim="400000"/>
          </a:ln>
          <a:effectLst/>
        </p:spPr>
        <p:txBody>
          <a:bodyPr wrap="square" lIns="0" tIns="0" rIns="0" bIns="0" numCol="1" anchor="ctr">
            <a:noAutofit/>
          </a:bodyPr>
          <a:lstStyle/>
          <a:p>
            <a:pPr defTabSz="292100">
              <a:defRPr sz="4000">
                <a:solidFill>
                  <a:srgbClr val="FFFFFF"/>
                </a:solidFill>
                <a:effectLst>
                  <a:outerShdw blurRad="38100" dist="12700" dir="5400000" rotWithShape="0">
                    <a:srgbClr val="000000">
                      <a:alpha val="50000"/>
                    </a:srgbClr>
                  </a:outerShdw>
                </a:effectLst>
              </a:defRPr>
            </a:pPr>
            <a:endParaRPr sz="5335">
              <a:cs typeface="+mn-ea"/>
              <a:sym typeface="+mn-lt"/>
            </a:endParaRPr>
          </a:p>
        </p:txBody>
      </p:sp>
      <p:sp>
        <p:nvSpPr>
          <p:cNvPr id="784" name="Shape 784"/>
          <p:cNvSpPr/>
          <p:nvPr/>
        </p:nvSpPr>
        <p:spPr>
          <a:xfrm>
            <a:off x="4761225" y="639902"/>
            <a:ext cx="405760" cy="725170"/>
          </a:xfrm>
          <a:prstGeom prst="rect">
            <a:avLst/>
          </a:prstGeom>
          <a:noFill/>
          <a:ln w="12700" cap="flat">
            <a:noFill/>
            <a:miter lim="400000"/>
          </a:ln>
          <a:effectLst/>
        </p:spPr>
        <p:txBody>
          <a:bodyPr wrap="square" lIns="67733" tIns="67733" rIns="67733" bIns="67733" numCol="1" anchor="ctr">
            <a:spAutoFit/>
          </a:bodyPr>
          <a:lstStyle>
            <a:lvl1pPr>
              <a:lnSpc>
                <a:spcPct val="120000"/>
              </a:lnSpc>
              <a:defRPr sz="3000" b="1">
                <a:solidFill>
                  <a:srgbClr val="FFFFFF"/>
                </a:solidFill>
                <a:latin typeface="Arimo"/>
                <a:ea typeface="Arimo"/>
                <a:cs typeface="Arimo"/>
                <a:sym typeface="Arimo"/>
              </a:defRPr>
            </a:lvl1pPr>
          </a:lstStyle>
          <a:p>
            <a:pPr lvl="0">
              <a:defRPr sz="1800" b="0">
                <a:solidFill>
                  <a:srgbClr val="000000"/>
                </a:solidFill>
              </a:defRPr>
            </a:pPr>
            <a:r>
              <a:rPr lang="en-US" sz="3200" dirty="0">
                <a:solidFill>
                  <a:schemeClr val="tx1"/>
                </a:solidFill>
                <a:latin typeface="+mn-lt"/>
                <a:ea typeface="+mn-ea"/>
                <a:cs typeface="+mn-ea"/>
                <a:sym typeface="+mn-lt"/>
              </a:rPr>
              <a:t>2</a:t>
            </a:r>
          </a:p>
        </p:txBody>
      </p:sp>
      <p:sp>
        <p:nvSpPr>
          <p:cNvPr id="3" name="文本框 2"/>
          <p:cNvSpPr txBox="1"/>
          <p:nvPr/>
        </p:nvSpPr>
        <p:spPr>
          <a:xfrm>
            <a:off x="5306363" y="864301"/>
            <a:ext cx="1579196" cy="368300"/>
          </a:xfrm>
          <a:prstGeom prst="rect">
            <a:avLst/>
          </a:prstGeom>
          <a:noFill/>
        </p:spPr>
        <p:txBody>
          <a:bodyPr wrap="square" rtlCol="0">
            <a:spAutoFit/>
          </a:bodyPr>
          <a:lstStyle/>
          <a:p>
            <a:r>
              <a:rPr lang="zh-CN" altLang="en-US" b="1" dirty="0">
                <a:cs typeface="+mn-ea"/>
                <a:sym typeface="+mn-lt"/>
              </a:rPr>
              <a:t>关注</a:t>
            </a:r>
          </a:p>
        </p:txBody>
      </p:sp>
      <p:graphicFrame>
        <p:nvGraphicFramePr>
          <p:cNvPr id="5" name="表格 4"/>
          <p:cNvGraphicFramePr/>
          <p:nvPr>
            <p:custDataLst>
              <p:tags r:id="rId3"/>
            </p:custDataLst>
          </p:nvPr>
        </p:nvGraphicFramePr>
        <p:xfrm>
          <a:off x="1873250" y="1596600"/>
          <a:ext cx="8656955" cy="4235450"/>
        </p:xfrm>
        <a:graphic>
          <a:graphicData uri="http://schemas.openxmlformats.org/drawingml/2006/table">
            <a:tbl>
              <a:tblPr firstRow="1" bandRow="1">
                <a:tableStyleId>{5940675A-B579-460E-94D1-54222C63F5DA}</a:tableStyleId>
              </a:tblPr>
              <a:tblGrid>
                <a:gridCol w="1486535">
                  <a:extLst>
                    <a:ext uri="{9D8B030D-6E8A-4147-A177-3AD203B41FA5}">
                      <a16:colId xmlns:a16="http://schemas.microsoft.com/office/drawing/2014/main" val="20000"/>
                    </a:ext>
                  </a:extLst>
                </a:gridCol>
                <a:gridCol w="1842770">
                  <a:extLst>
                    <a:ext uri="{9D8B030D-6E8A-4147-A177-3AD203B41FA5}">
                      <a16:colId xmlns:a16="http://schemas.microsoft.com/office/drawing/2014/main" val="20001"/>
                    </a:ext>
                  </a:extLst>
                </a:gridCol>
                <a:gridCol w="1844040">
                  <a:extLst>
                    <a:ext uri="{9D8B030D-6E8A-4147-A177-3AD203B41FA5}">
                      <a16:colId xmlns:a16="http://schemas.microsoft.com/office/drawing/2014/main" val="20002"/>
                    </a:ext>
                  </a:extLst>
                </a:gridCol>
                <a:gridCol w="1052830">
                  <a:extLst>
                    <a:ext uri="{9D8B030D-6E8A-4147-A177-3AD203B41FA5}">
                      <a16:colId xmlns:a16="http://schemas.microsoft.com/office/drawing/2014/main" val="20003"/>
                    </a:ext>
                  </a:extLst>
                </a:gridCol>
                <a:gridCol w="1163320">
                  <a:extLst>
                    <a:ext uri="{9D8B030D-6E8A-4147-A177-3AD203B41FA5}">
                      <a16:colId xmlns:a16="http://schemas.microsoft.com/office/drawing/2014/main" val="20004"/>
                    </a:ext>
                  </a:extLst>
                </a:gridCol>
                <a:gridCol w="1267460">
                  <a:extLst>
                    <a:ext uri="{9D8B030D-6E8A-4147-A177-3AD203B41FA5}">
                      <a16:colId xmlns:a16="http://schemas.microsoft.com/office/drawing/2014/main" val="20005"/>
                    </a:ext>
                  </a:extLst>
                </a:gridCol>
              </a:tblGrid>
              <a:tr h="847090">
                <a:tc>
                  <a:txBody>
                    <a:bodyPr/>
                    <a:lstStyle/>
                    <a:p>
                      <a:pPr indent="0" algn="ctr">
                        <a:buNone/>
                      </a:pPr>
                      <a:r>
                        <a:rPr lang="en-US" sz="1600" b="0">
                          <a:latin typeface="宋体" panose="02010600030101010101" pitchFamily="2" charset="-122"/>
                          <a:ea typeface="宋体" panose="02010600030101010101" pitchFamily="2" charset="-122"/>
                          <a:cs typeface="宋体" panose="02010600030101010101" pitchFamily="2" charset="-122"/>
                        </a:rPr>
                        <a:t>名称</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nchorCtr="1">
                    <a:lnL>
                      <a:noFill/>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0">
                          <a:latin typeface="宋体" panose="02010600030101010101" pitchFamily="2" charset="-122"/>
                          <a:ea typeface="宋体" panose="02010600030101010101" pitchFamily="2" charset="-122"/>
                          <a:cs typeface="宋体" panose="02010600030101010101" pitchFamily="2" charset="-122"/>
                        </a:rPr>
                        <a:t>字段名称</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nchorCtr="1">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0">
                          <a:latin typeface="宋体" panose="02010600030101010101" pitchFamily="2" charset="-122"/>
                          <a:ea typeface="宋体" panose="02010600030101010101" pitchFamily="2" charset="-122"/>
                          <a:cs typeface="宋体" panose="02010600030101010101" pitchFamily="2" charset="-122"/>
                        </a:rPr>
                        <a:t>数据类型</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nchorCtr="1">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0">
                          <a:latin typeface="宋体" panose="02010600030101010101" pitchFamily="2" charset="-122"/>
                          <a:ea typeface="宋体" panose="02010600030101010101" pitchFamily="2" charset="-122"/>
                          <a:cs typeface="宋体" panose="02010600030101010101" pitchFamily="2" charset="-122"/>
                        </a:rPr>
                        <a:t>主键</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nchorCtr="1">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0">
                          <a:latin typeface="宋体" panose="02010600030101010101" pitchFamily="2" charset="-122"/>
                          <a:ea typeface="宋体" panose="02010600030101010101" pitchFamily="2" charset="-122"/>
                          <a:cs typeface="宋体" panose="02010600030101010101" pitchFamily="2" charset="-122"/>
                        </a:rPr>
                        <a:t>非空</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nchorCtr="1">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0">
                          <a:latin typeface="宋体" panose="02010600030101010101" pitchFamily="2" charset="-122"/>
                          <a:ea typeface="宋体" panose="02010600030101010101" pitchFamily="2" charset="-122"/>
                          <a:cs typeface="宋体" panose="02010600030101010101" pitchFamily="2" charset="-122"/>
                        </a:rPr>
                        <a:t>备注</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nchorCtr="1">
                    <a:lnL w="12700" cap="flat" cmpd="sng">
                      <a:solidFill>
                        <a:srgbClr val="080000"/>
                      </a:solidFill>
                      <a:prstDash val="solid"/>
                      <a:headEnd type="none" w="med" len="med"/>
                      <a:tailEnd type="none" w="med" len="med"/>
                    </a:lnL>
                    <a:lnR cap="flat">
                      <a:noFill/>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847090">
                <a:tc>
                  <a:txBody>
                    <a:bodyPr/>
                    <a:lstStyle/>
                    <a:p>
                      <a:pPr indent="0">
                        <a:buNone/>
                      </a:pPr>
                      <a:r>
                        <a:rPr lang="en-US" sz="1600" b="0">
                          <a:latin typeface="宋体" panose="02010600030101010101" pitchFamily="2" charset="-122"/>
                          <a:ea typeface="宋体" panose="02010600030101010101" pitchFamily="2" charset="-122"/>
                          <a:cs typeface="宋体" panose="02010600030101010101" pitchFamily="2" charset="-122"/>
                        </a:rPr>
                        <a:t>关注ID</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nchorCtr="1">
                    <a:lnL>
                      <a:noFill/>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0">
                          <a:latin typeface="宋体" panose="02010600030101010101" pitchFamily="2" charset="-122"/>
                          <a:ea typeface="宋体" panose="02010600030101010101" pitchFamily="2" charset="-122"/>
                          <a:cs typeface="宋体" panose="02010600030101010101" pitchFamily="2" charset="-122"/>
                        </a:rPr>
                        <a:t>attention_id</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nchorCtr="1">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0">
                          <a:latin typeface="宋体" panose="02010600030101010101" pitchFamily="2" charset="-122"/>
                          <a:ea typeface="宋体" panose="02010600030101010101" pitchFamily="2" charset="-122"/>
                          <a:cs typeface="宋体" panose="02010600030101010101" pitchFamily="2" charset="-122"/>
                        </a:rPr>
                        <a:t>int</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nchorCtr="1">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0">
                          <a:latin typeface="宋体" panose="02010600030101010101" pitchFamily="2" charset="-122"/>
                          <a:ea typeface="宋体" panose="02010600030101010101" pitchFamily="2" charset="-122"/>
                          <a:cs typeface="宋体" panose="02010600030101010101" pitchFamily="2" charset="-122"/>
                        </a:rPr>
                        <a:t>yes</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nchorCtr="1">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0">
                          <a:latin typeface="宋体" panose="02010600030101010101" pitchFamily="2" charset="-122"/>
                          <a:ea typeface="宋体" panose="02010600030101010101" pitchFamily="2" charset="-122"/>
                          <a:cs typeface="宋体" panose="02010600030101010101" pitchFamily="2" charset="-122"/>
                        </a:rPr>
                        <a:t>yes</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nchorCtr="1">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0">
                          <a:latin typeface="宋体" panose="02010600030101010101" pitchFamily="2" charset="-122"/>
                          <a:ea typeface="宋体" panose="02010600030101010101" pitchFamily="2" charset="-122"/>
                          <a:cs typeface="宋体" panose="02010600030101010101" pitchFamily="2" charset="-122"/>
                        </a:rPr>
                        <a:t>自增序列</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nchorCtr="1">
                    <a:lnL w="12700" cap="flat" cmpd="sng">
                      <a:solidFill>
                        <a:srgbClr val="080000"/>
                      </a:solidFill>
                      <a:prstDash val="solid"/>
                      <a:headEnd type="none" w="med" len="med"/>
                      <a:tailEnd type="none" w="med" len="med"/>
                    </a:lnL>
                    <a:lnR cap="flat">
                      <a:noFill/>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847090">
                <a:tc>
                  <a:txBody>
                    <a:bodyPr/>
                    <a:lstStyle/>
                    <a:p>
                      <a:pPr indent="0">
                        <a:buNone/>
                      </a:pPr>
                      <a:r>
                        <a:rPr lang="en-US" sz="1600" b="0">
                          <a:latin typeface="宋体" panose="02010600030101010101" pitchFamily="2" charset="-122"/>
                          <a:ea typeface="宋体" panose="02010600030101010101" pitchFamily="2" charset="-122"/>
                          <a:cs typeface="宋体" panose="02010600030101010101" pitchFamily="2" charset="-122"/>
                        </a:rPr>
                        <a:t>博主用户ID</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nchorCtr="1">
                    <a:lnL>
                      <a:noFill/>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0">
                          <a:latin typeface="宋体" panose="02010600030101010101" pitchFamily="2" charset="-122"/>
                          <a:ea typeface="宋体" panose="02010600030101010101" pitchFamily="2" charset="-122"/>
                          <a:cs typeface="宋体" panose="02010600030101010101" pitchFamily="2" charset="-122"/>
                        </a:rPr>
                        <a:t>blogger_id</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nchorCtr="1">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0">
                          <a:latin typeface="宋体" panose="02010600030101010101" pitchFamily="2" charset="-122"/>
                          <a:ea typeface="宋体" panose="02010600030101010101" pitchFamily="2" charset="-122"/>
                          <a:cs typeface="宋体" panose="02010600030101010101" pitchFamily="2" charset="-122"/>
                        </a:rPr>
                        <a:t>int</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nchorCtr="1">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0">
                          <a:latin typeface="宋体" panose="02010600030101010101" pitchFamily="2" charset="-122"/>
                          <a:ea typeface="宋体" panose="02010600030101010101" pitchFamily="2" charset="-122"/>
                          <a:cs typeface="宋体" panose="02010600030101010101" pitchFamily="2" charset="-122"/>
                        </a:rPr>
                        <a:t>no</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nchorCtr="1">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0">
                          <a:latin typeface="宋体" panose="02010600030101010101" pitchFamily="2" charset="-122"/>
                          <a:ea typeface="宋体" panose="02010600030101010101" pitchFamily="2" charset="-122"/>
                          <a:cs typeface="宋体" panose="02010600030101010101" pitchFamily="2" charset="-122"/>
                        </a:rPr>
                        <a:t>yes</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nchorCtr="1">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0">
                          <a:latin typeface="宋体" panose="02010600030101010101" pitchFamily="2" charset="-122"/>
                          <a:ea typeface="宋体" panose="02010600030101010101" pitchFamily="2" charset="-122"/>
                          <a:cs typeface="宋体" panose="02010600030101010101" pitchFamily="2" charset="-122"/>
                        </a:rPr>
                        <a:t>外键</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nchorCtr="1">
                    <a:lnL w="12700" cap="flat" cmpd="sng">
                      <a:solidFill>
                        <a:srgbClr val="080000"/>
                      </a:solidFill>
                      <a:prstDash val="solid"/>
                      <a:headEnd type="none" w="med" len="med"/>
                      <a:tailEnd type="none" w="med" len="med"/>
                    </a:lnL>
                    <a:lnR cap="flat">
                      <a:noFill/>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847090">
                <a:tc>
                  <a:txBody>
                    <a:bodyPr/>
                    <a:lstStyle/>
                    <a:p>
                      <a:pPr indent="0">
                        <a:buNone/>
                      </a:pPr>
                      <a:r>
                        <a:rPr lang="en-US" sz="1600" b="0">
                          <a:latin typeface="宋体" panose="02010600030101010101" pitchFamily="2" charset="-122"/>
                          <a:ea typeface="宋体" panose="02010600030101010101" pitchFamily="2" charset="-122"/>
                          <a:cs typeface="宋体" panose="02010600030101010101" pitchFamily="2" charset="-122"/>
                        </a:rPr>
                        <a:t>粉丝用户ID</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nchorCtr="1">
                    <a:lnL>
                      <a:noFill/>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0">
                          <a:latin typeface="宋体" panose="02010600030101010101" pitchFamily="2" charset="-122"/>
                          <a:ea typeface="宋体" panose="02010600030101010101" pitchFamily="2" charset="-122"/>
                          <a:cs typeface="宋体" panose="02010600030101010101" pitchFamily="2" charset="-122"/>
                        </a:rPr>
                        <a:t>fans_id</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nchorCtr="1">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0">
                          <a:latin typeface="宋体" panose="02010600030101010101" pitchFamily="2" charset="-122"/>
                          <a:ea typeface="宋体" panose="02010600030101010101" pitchFamily="2" charset="-122"/>
                          <a:cs typeface="宋体" panose="02010600030101010101" pitchFamily="2" charset="-122"/>
                        </a:rPr>
                        <a:t>int</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nchorCtr="1">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0">
                          <a:latin typeface="宋体" panose="02010600030101010101" pitchFamily="2" charset="-122"/>
                          <a:ea typeface="宋体" panose="02010600030101010101" pitchFamily="2" charset="-122"/>
                          <a:cs typeface="宋体" panose="02010600030101010101" pitchFamily="2" charset="-122"/>
                        </a:rPr>
                        <a:t>no</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nchorCtr="1">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0">
                          <a:latin typeface="宋体" panose="02010600030101010101" pitchFamily="2" charset="-122"/>
                          <a:ea typeface="宋体" panose="02010600030101010101" pitchFamily="2" charset="-122"/>
                          <a:cs typeface="宋体" panose="02010600030101010101" pitchFamily="2" charset="-122"/>
                        </a:rPr>
                        <a:t>yes</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nchorCtr="1">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0">
                          <a:latin typeface="宋体" panose="02010600030101010101" pitchFamily="2" charset="-122"/>
                          <a:ea typeface="宋体" panose="02010600030101010101" pitchFamily="2" charset="-122"/>
                          <a:cs typeface="宋体" panose="02010600030101010101" pitchFamily="2" charset="-122"/>
                        </a:rPr>
                        <a:t>外键</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nchorCtr="1">
                    <a:lnL w="12700" cap="flat" cmpd="sng">
                      <a:solidFill>
                        <a:srgbClr val="080000"/>
                      </a:solidFill>
                      <a:prstDash val="solid"/>
                      <a:headEnd type="none" w="med" len="med"/>
                      <a:tailEnd type="none" w="med" len="med"/>
                    </a:lnL>
                    <a:lnR cap="flat">
                      <a:noFill/>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847090">
                <a:tc>
                  <a:txBody>
                    <a:bodyPr/>
                    <a:lstStyle/>
                    <a:p>
                      <a:pPr indent="0">
                        <a:buNone/>
                      </a:pPr>
                      <a:r>
                        <a:rPr lang="en-US" sz="1600" b="0">
                          <a:latin typeface="宋体" panose="02010600030101010101" pitchFamily="2" charset="-122"/>
                          <a:ea typeface="宋体" panose="02010600030101010101" pitchFamily="2" charset="-122"/>
                          <a:cs typeface="宋体" panose="02010600030101010101" pitchFamily="2" charset="-122"/>
                        </a:rPr>
                        <a:t>状态</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nchorCtr="1">
                    <a:lnL>
                      <a:noFill/>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0">
                          <a:latin typeface="宋体" panose="02010600030101010101" pitchFamily="2" charset="-122"/>
                          <a:ea typeface="宋体" panose="02010600030101010101" pitchFamily="2" charset="-122"/>
                          <a:cs typeface="宋体" panose="02010600030101010101" pitchFamily="2" charset="-122"/>
                        </a:rPr>
                        <a:t>status</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nchorCtr="1">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0">
                          <a:latin typeface="宋体" panose="02010600030101010101" pitchFamily="2" charset="-122"/>
                          <a:ea typeface="宋体" panose="02010600030101010101" pitchFamily="2" charset="-122"/>
                          <a:cs typeface="宋体" panose="02010600030101010101" pitchFamily="2" charset="-122"/>
                        </a:rPr>
                        <a:t>int</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nchorCtr="1">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0">
                          <a:latin typeface="宋体" panose="02010600030101010101" pitchFamily="2" charset="-122"/>
                          <a:ea typeface="宋体" panose="02010600030101010101" pitchFamily="2" charset="-122"/>
                          <a:cs typeface="宋体" panose="02010600030101010101" pitchFamily="2" charset="-122"/>
                        </a:rPr>
                        <a:t>no</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nchorCtr="1">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0">
                          <a:latin typeface="宋体" panose="02010600030101010101" pitchFamily="2" charset="-122"/>
                          <a:ea typeface="宋体" panose="02010600030101010101" pitchFamily="2" charset="-122"/>
                          <a:cs typeface="宋体" panose="02010600030101010101" pitchFamily="2" charset="-122"/>
                        </a:rPr>
                        <a:t>yes</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nchorCtr="1">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0">
                          <a:latin typeface="宋体" panose="02010600030101010101" pitchFamily="2" charset="-122"/>
                          <a:ea typeface="宋体" panose="02010600030101010101" pitchFamily="2" charset="-122"/>
                          <a:cs typeface="宋体" panose="02010600030101010101" pitchFamily="2" charset="-122"/>
                        </a:rPr>
                        <a:t>枚举</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nchorCtr="1">
                    <a:lnL w="12700" cap="flat" cmpd="sng">
                      <a:solidFill>
                        <a:srgbClr val="080000"/>
                      </a:solidFill>
                      <a:prstDash val="solid"/>
                      <a:headEnd type="none" w="med" len="med"/>
                      <a:tailEnd type="none" w="med" len="med"/>
                    </a:lnL>
                    <a:lnR cap="flat">
                      <a:noFill/>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p:cNvSpPr/>
          <p:nvPr/>
        </p:nvSpPr>
        <p:spPr>
          <a:xfrm>
            <a:off x="0" y="-1587"/>
            <a:ext cx="12192000" cy="6858000"/>
          </a:xfrm>
          <a:prstGeom prst="rect">
            <a:avLst/>
          </a:prstGeom>
          <a:solidFill>
            <a:srgbClr val="FBFC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0" name="图片 29"/>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rcRect l="46406" t="2389" r="8297" b="16055"/>
          <a:stretch>
            <a:fillRect/>
          </a:stretch>
        </p:blipFill>
        <p:spPr>
          <a:xfrm>
            <a:off x="6669346" y="3554004"/>
            <a:ext cx="5522655" cy="3303996"/>
          </a:xfrm>
          <a:custGeom>
            <a:avLst/>
            <a:gdLst>
              <a:gd name="connsiteX0" fmla="*/ 0 w 5522655"/>
              <a:gd name="connsiteY0" fmla="*/ 0 h 3303996"/>
              <a:gd name="connsiteX1" fmla="*/ 5522655 w 5522655"/>
              <a:gd name="connsiteY1" fmla="*/ 0 h 3303996"/>
              <a:gd name="connsiteX2" fmla="*/ 5522655 w 5522655"/>
              <a:gd name="connsiteY2" fmla="*/ 3303996 h 3303996"/>
              <a:gd name="connsiteX3" fmla="*/ 0 w 5522655"/>
              <a:gd name="connsiteY3" fmla="*/ 3303996 h 3303996"/>
            </a:gdLst>
            <a:ahLst/>
            <a:cxnLst>
              <a:cxn ang="0">
                <a:pos x="connsiteX0" y="connsiteY0"/>
              </a:cxn>
              <a:cxn ang="0">
                <a:pos x="connsiteX1" y="connsiteY1"/>
              </a:cxn>
              <a:cxn ang="0">
                <a:pos x="connsiteX2" y="connsiteY2"/>
              </a:cxn>
              <a:cxn ang="0">
                <a:pos x="connsiteX3" y="connsiteY3"/>
              </a:cxn>
            </a:cxnLst>
            <a:rect l="l" t="t" r="r" b="b"/>
            <a:pathLst>
              <a:path w="5522655" h="3303996">
                <a:moveTo>
                  <a:pt x="0" y="0"/>
                </a:moveTo>
                <a:lnTo>
                  <a:pt x="5522655" y="0"/>
                </a:lnTo>
                <a:lnTo>
                  <a:pt x="5522655" y="3303996"/>
                </a:lnTo>
                <a:lnTo>
                  <a:pt x="0" y="3303996"/>
                </a:lnTo>
                <a:close/>
              </a:path>
            </a:pathLst>
          </a:custGeom>
        </p:spPr>
      </p:pic>
      <p:pic>
        <p:nvPicPr>
          <p:cNvPr id="31" name="图片 30"/>
          <p:cNvPicPr>
            <a:picLocks noChangeAspect="1"/>
          </p:cNvPicPr>
          <p:nvPr>
            <p:custDataLst>
              <p:tags r:id="rId2"/>
            </p:custDataLst>
          </p:nvPr>
        </p:nvPicPr>
        <p:blipFill>
          <a:blip r:embed="rId7">
            <a:duotone>
              <a:schemeClr val="bg2">
                <a:shade val="45000"/>
                <a:satMod val="135000"/>
              </a:schemeClr>
              <a:prstClr val="white"/>
            </a:duotone>
            <a:extLst>
              <a:ext uri="{28A0092B-C50C-407E-A947-70E740481C1C}">
                <a14:useLocalDpi xmlns:a14="http://schemas.microsoft.com/office/drawing/2010/main" val="0"/>
              </a:ext>
            </a:extLst>
          </a:blip>
          <a:srcRect t="38394"/>
          <a:stretch>
            <a:fillRect/>
          </a:stretch>
        </p:blipFill>
        <p:spPr>
          <a:xfrm>
            <a:off x="-29497" y="1"/>
            <a:ext cx="5074999" cy="1888733"/>
          </a:xfrm>
          <a:custGeom>
            <a:avLst/>
            <a:gdLst>
              <a:gd name="connsiteX0" fmla="*/ 0 w 5074999"/>
              <a:gd name="connsiteY0" fmla="*/ 0 h 1888733"/>
              <a:gd name="connsiteX1" fmla="*/ 5074999 w 5074999"/>
              <a:gd name="connsiteY1" fmla="*/ 0 h 1888733"/>
              <a:gd name="connsiteX2" fmla="*/ 5074999 w 5074999"/>
              <a:gd name="connsiteY2" fmla="*/ 1888733 h 1888733"/>
              <a:gd name="connsiteX3" fmla="*/ 0 w 5074999"/>
              <a:gd name="connsiteY3" fmla="*/ 1888733 h 1888733"/>
            </a:gdLst>
            <a:ahLst/>
            <a:cxnLst>
              <a:cxn ang="0">
                <a:pos x="connsiteX0" y="connsiteY0"/>
              </a:cxn>
              <a:cxn ang="0">
                <a:pos x="connsiteX1" y="connsiteY1"/>
              </a:cxn>
              <a:cxn ang="0">
                <a:pos x="connsiteX2" y="connsiteY2"/>
              </a:cxn>
              <a:cxn ang="0">
                <a:pos x="connsiteX3" y="connsiteY3"/>
              </a:cxn>
            </a:cxnLst>
            <a:rect l="l" t="t" r="r" b="b"/>
            <a:pathLst>
              <a:path w="5074999" h="1888733">
                <a:moveTo>
                  <a:pt x="0" y="0"/>
                </a:moveTo>
                <a:lnTo>
                  <a:pt x="5074999" y="0"/>
                </a:lnTo>
                <a:lnTo>
                  <a:pt x="5074999" y="1888733"/>
                </a:lnTo>
                <a:lnTo>
                  <a:pt x="0" y="1888733"/>
                </a:lnTo>
                <a:close/>
              </a:path>
            </a:pathLst>
          </a:custGeom>
        </p:spPr>
      </p:pic>
      <p:sp>
        <p:nvSpPr>
          <p:cNvPr id="32" name="文本框 31"/>
          <p:cNvSpPr txBox="1"/>
          <p:nvPr/>
        </p:nvSpPr>
        <p:spPr>
          <a:xfrm>
            <a:off x="206477" y="176980"/>
            <a:ext cx="4365523" cy="521970"/>
          </a:xfrm>
          <a:prstGeom prst="rect">
            <a:avLst/>
          </a:prstGeom>
          <a:noFill/>
        </p:spPr>
        <p:txBody>
          <a:bodyPr wrap="square" rtlCol="0">
            <a:spAutoFit/>
          </a:bodyPr>
          <a:lstStyle/>
          <a:p>
            <a:r>
              <a:rPr lang="zh-CN" altLang="en-US" sz="2800" dirty="0">
                <a:solidFill>
                  <a:schemeClr val="bg1"/>
                </a:solidFill>
              </a:rPr>
              <a:t>数据库设计</a:t>
            </a:r>
          </a:p>
        </p:txBody>
      </p:sp>
      <p:sp>
        <p:nvSpPr>
          <p:cNvPr id="781" name="Shape 781"/>
          <p:cNvSpPr/>
          <p:nvPr/>
        </p:nvSpPr>
        <p:spPr>
          <a:xfrm>
            <a:off x="5292221" y="769802"/>
            <a:ext cx="2025651" cy="4826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9601" y="0"/>
                </a:lnTo>
                <a:lnTo>
                  <a:pt x="21600" y="10779"/>
                </a:lnTo>
                <a:lnTo>
                  <a:pt x="19644" y="21600"/>
                </a:lnTo>
                <a:lnTo>
                  <a:pt x="131" y="21600"/>
                </a:lnTo>
              </a:path>
            </a:pathLst>
          </a:custGeom>
          <a:ln w="12700">
            <a:solidFill>
              <a:schemeClr val="accent3"/>
            </a:solidFill>
            <a:miter lim="400000"/>
          </a:ln>
        </p:spPr>
        <p:txBody>
          <a:bodyPr lIns="0" tIns="0" rIns="0" bIns="0" anchor="ctr"/>
          <a:lstStyle/>
          <a:p>
            <a:pPr lvl="0"/>
            <a:endParaRPr sz="2400">
              <a:cs typeface="+mn-ea"/>
              <a:sym typeface="+mn-lt"/>
            </a:endParaRPr>
          </a:p>
        </p:txBody>
      </p:sp>
      <p:sp>
        <p:nvSpPr>
          <p:cNvPr id="783" name="Shape 783"/>
          <p:cNvSpPr/>
          <p:nvPr/>
        </p:nvSpPr>
        <p:spPr>
          <a:xfrm>
            <a:off x="4646605" y="684987"/>
            <a:ext cx="635000" cy="6350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accent3"/>
          </a:solidFill>
          <a:ln w="12700" cap="flat">
            <a:noFill/>
            <a:miter lim="400000"/>
          </a:ln>
          <a:effectLst/>
        </p:spPr>
        <p:txBody>
          <a:bodyPr wrap="square" lIns="0" tIns="0" rIns="0" bIns="0" numCol="1" anchor="ctr">
            <a:noAutofit/>
          </a:bodyPr>
          <a:lstStyle/>
          <a:p>
            <a:pPr defTabSz="292100">
              <a:defRPr sz="4000">
                <a:solidFill>
                  <a:srgbClr val="FFFFFF"/>
                </a:solidFill>
                <a:effectLst>
                  <a:outerShdw blurRad="38100" dist="12700" dir="5400000" rotWithShape="0">
                    <a:srgbClr val="000000">
                      <a:alpha val="50000"/>
                    </a:srgbClr>
                  </a:outerShdw>
                </a:effectLst>
              </a:defRPr>
            </a:pPr>
            <a:endParaRPr sz="5335">
              <a:cs typeface="+mn-ea"/>
              <a:sym typeface="+mn-lt"/>
            </a:endParaRPr>
          </a:p>
        </p:txBody>
      </p:sp>
      <p:sp>
        <p:nvSpPr>
          <p:cNvPr id="784" name="Shape 784"/>
          <p:cNvSpPr/>
          <p:nvPr/>
        </p:nvSpPr>
        <p:spPr>
          <a:xfrm>
            <a:off x="4761225" y="639902"/>
            <a:ext cx="405760" cy="725170"/>
          </a:xfrm>
          <a:prstGeom prst="rect">
            <a:avLst/>
          </a:prstGeom>
          <a:noFill/>
          <a:ln w="12700" cap="flat">
            <a:noFill/>
            <a:miter lim="400000"/>
          </a:ln>
          <a:effectLst/>
        </p:spPr>
        <p:txBody>
          <a:bodyPr wrap="square" lIns="67733" tIns="67733" rIns="67733" bIns="67733" numCol="1" anchor="ctr">
            <a:spAutoFit/>
          </a:bodyPr>
          <a:lstStyle>
            <a:lvl1pPr>
              <a:lnSpc>
                <a:spcPct val="120000"/>
              </a:lnSpc>
              <a:defRPr sz="3000" b="1">
                <a:solidFill>
                  <a:srgbClr val="FFFFFF"/>
                </a:solidFill>
                <a:latin typeface="Arimo"/>
                <a:ea typeface="Arimo"/>
                <a:cs typeface="Arimo"/>
                <a:sym typeface="Arimo"/>
              </a:defRPr>
            </a:lvl1pPr>
          </a:lstStyle>
          <a:p>
            <a:pPr lvl="0">
              <a:defRPr sz="1800" b="0">
                <a:solidFill>
                  <a:srgbClr val="000000"/>
                </a:solidFill>
              </a:defRPr>
            </a:pPr>
            <a:r>
              <a:rPr lang="en-US" sz="3200" dirty="0">
                <a:solidFill>
                  <a:schemeClr val="tx1"/>
                </a:solidFill>
                <a:latin typeface="+mn-lt"/>
                <a:ea typeface="+mn-ea"/>
                <a:cs typeface="+mn-ea"/>
                <a:sym typeface="+mn-lt"/>
              </a:rPr>
              <a:t>3</a:t>
            </a:r>
          </a:p>
        </p:txBody>
      </p:sp>
      <p:sp>
        <p:nvSpPr>
          <p:cNvPr id="3" name="文本框 2"/>
          <p:cNvSpPr txBox="1"/>
          <p:nvPr/>
        </p:nvSpPr>
        <p:spPr>
          <a:xfrm>
            <a:off x="5306363" y="864301"/>
            <a:ext cx="1579196" cy="368300"/>
          </a:xfrm>
          <a:prstGeom prst="rect">
            <a:avLst/>
          </a:prstGeom>
          <a:noFill/>
        </p:spPr>
        <p:txBody>
          <a:bodyPr wrap="square" rtlCol="0">
            <a:spAutoFit/>
          </a:bodyPr>
          <a:lstStyle/>
          <a:p>
            <a:r>
              <a:rPr lang="zh-CN" altLang="en-US" b="1" dirty="0">
                <a:cs typeface="+mn-ea"/>
                <a:sym typeface="+mn-lt"/>
              </a:rPr>
              <a:t>博客</a:t>
            </a:r>
          </a:p>
        </p:txBody>
      </p:sp>
      <p:graphicFrame>
        <p:nvGraphicFramePr>
          <p:cNvPr id="4" name="表格 3"/>
          <p:cNvGraphicFramePr/>
          <p:nvPr>
            <p:custDataLst>
              <p:tags r:id="rId3"/>
            </p:custDataLst>
          </p:nvPr>
        </p:nvGraphicFramePr>
        <p:xfrm>
          <a:off x="1873200" y="1596600"/>
          <a:ext cx="8656955" cy="4231640"/>
        </p:xfrm>
        <a:graphic>
          <a:graphicData uri="http://schemas.openxmlformats.org/drawingml/2006/table">
            <a:tbl>
              <a:tblPr firstRow="1" bandRow="1">
                <a:tableStyleId>{5940675A-B579-460E-94D1-54222C63F5DA}</a:tableStyleId>
              </a:tblPr>
              <a:tblGrid>
                <a:gridCol w="1485900">
                  <a:extLst>
                    <a:ext uri="{9D8B030D-6E8A-4147-A177-3AD203B41FA5}">
                      <a16:colId xmlns:a16="http://schemas.microsoft.com/office/drawing/2014/main" val="20000"/>
                    </a:ext>
                  </a:extLst>
                </a:gridCol>
                <a:gridCol w="1582420">
                  <a:extLst>
                    <a:ext uri="{9D8B030D-6E8A-4147-A177-3AD203B41FA5}">
                      <a16:colId xmlns:a16="http://schemas.microsoft.com/office/drawing/2014/main" val="20001"/>
                    </a:ext>
                  </a:extLst>
                </a:gridCol>
                <a:gridCol w="1578610">
                  <a:extLst>
                    <a:ext uri="{9D8B030D-6E8A-4147-A177-3AD203B41FA5}">
                      <a16:colId xmlns:a16="http://schemas.microsoft.com/office/drawing/2014/main" val="20002"/>
                    </a:ext>
                  </a:extLst>
                </a:gridCol>
                <a:gridCol w="1265555">
                  <a:extLst>
                    <a:ext uri="{9D8B030D-6E8A-4147-A177-3AD203B41FA5}">
                      <a16:colId xmlns:a16="http://schemas.microsoft.com/office/drawing/2014/main" val="20003"/>
                    </a:ext>
                  </a:extLst>
                </a:gridCol>
                <a:gridCol w="1477010">
                  <a:extLst>
                    <a:ext uri="{9D8B030D-6E8A-4147-A177-3AD203B41FA5}">
                      <a16:colId xmlns:a16="http://schemas.microsoft.com/office/drawing/2014/main" val="20004"/>
                    </a:ext>
                  </a:extLst>
                </a:gridCol>
                <a:gridCol w="1267460">
                  <a:extLst>
                    <a:ext uri="{9D8B030D-6E8A-4147-A177-3AD203B41FA5}">
                      <a16:colId xmlns:a16="http://schemas.microsoft.com/office/drawing/2014/main" val="20005"/>
                    </a:ext>
                  </a:extLst>
                </a:gridCol>
              </a:tblGrid>
              <a:tr h="604520">
                <a:tc>
                  <a:txBody>
                    <a:bodyPr/>
                    <a:lstStyle/>
                    <a:p>
                      <a:pPr indent="0" algn="ctr">
                        <a:buNone/>
                      </a:pPr>
                      <a:r>
                        <a:rPr lang="en-US" sz="1600" b="0">
                          <a:latin typeface="宋体" panose="02010600030101010101" pitchFamily="2" charset="-122"/>
                          <a:ea typeface="宋体" panose="02010600030101010101" pitchFamily="2" charset="-122"/>
                          <a:cs typeface="宋体" panose="02010600030101010101" pitchFamily="2" charset="-122"/>
                        </a:rPr>
                        <a:t>名称</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nchorCtr="1">
                    <a:lnL>
                      <a:noFill/>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0">
                          <a:latin typeface="宋体" panose="02010600030101010101" pitchFamily="2" charset="-122"/>
                          <a:ea typeface="宋体" panose="02010600030101010101" pitchFamily="2" charset="-122"/>
                          <a:cs typeface="宋体" panose="02010600030101010101" pitchFamily="2" charset="-122"/>
                        </a:rPr>
                        <a:t>字段名称</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nchorCtr="1">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0">
                          <a:latin typeface="宋体" panose="02010600030101010101" pitchFamily="2" charset="-122"/>
                          <a:ea typeface="宋体" panose="02010600030101010101" pitchFamily="2" charset="-122"/>
                          <a:cs typeface="宋体" panose="02010600030101010101" pitchFamily="2" charset="-122"/>
                        </a:rPr>
                        <a:t>数据类型</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nchorCtr="1">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0">
                          <a:latin typeface="宋体" panose="02010600030101010101" pitchFamily="2" charset="-122"/>
                          <a:ea typeface="宋体" panose="02010600030101010101" pitchFamily="2" charset="-122"/>
                          <a:cs typeface="宋体" panose="02010600030101010101" pitchFamily="2" charset="-122"/>
                        </a:rPr>
                        <a:t>主键</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nchorCtr="1">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0">
                          <a:latin typeface="宋体" panose="02010600030101010101" pitchFamily="2" charset="-122"/>
                          <a:ea typeface="宋体" panose="02010600030101010101" pitchFamily="2" charset="-122"/>
                          <a:cs typeface="宋体" panose="02010600030101010101" pitchFamily="2" charset="-122"/>
                        </a:rPr>
                        <a:t>非空</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nchorCtr="1">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0">
                          <a:latin typeface="宋体" panose="02010600030101010101" pitchFamily="2" charset="-122"/>
                          <a:ea typeface="宋体" panose="02010600030101010101" pitchFamily="2" charset="-122"/>
                          <a:cs typeface="宋体" panose="02010600030101010101" pitchFamily="2" charset="-122"/>
                        </a:rPr>
                        <a:t>备注</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nchorCtr="1">
                    <a:lnL w="12700" cap="flat" cmpd="sng">
                      <a:solidFill>
                        <a:srgbClr val="080000"/>
                      </a:solidFill>
                      <a:prstDash val="solid"/>
                      <a:headEnd type="none" w="med" len="med"/>
                      <a:tailEnd type="none" w="med" len="med"/>
                    </a:lnL>
                    <a:lnR cap="flat">
                      <a:noFill/>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604520">
                <a:tc>
                  <a:txBody>
                    <a:bodyPr/>
                    <a:lstStyle/>
                    <a:p>
                      <a:pPr indent="0">
                        <a:buNone/>
                      </a:pPr>
                      <a:r>
                        <a:rPr lang="en-US" sz="1600" b="0">
                          <a:latin typeface="宋体" panose="02010600030101010101" pitchFamily="2" charset="-122"/>
                          <a:ea typeface="宋体" panose="02010600030101010101" pitchFamily="2" charset="-122"/>
                          <a:cs typeface="宋体" panose="02010600030101010101" pitchFamily="2" charset="-122"/>
                        </a:rPr>
                        <a:t>博客ID</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nchorCtr="1">
                    <a:lnL>
                      <a:noFill/>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0">
                          <a:latin typeface="宋体" panose="02010600030101010101" pitchFamily="2" charset="-122"/>
                          <a:ea typeface="宋体" panose="02010600030101010101" pitchFamily="2" charset="-122"/>
                          <a:cs typeface="宋体" panose="02010600030101010101" pitchFamily="2" charset="-122"/>
                        </a:rPr>
                        <a:t>blog_id</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nchorCtr="1">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0">
                          <a:latin typeface="宋体" panose="02010600030101010101" pitchFamily="2" charset="-122"/>
                          <a:ea typeface="宋体" panose="02010600030101010101" pitchFamily="2" charset="-122"/>
                          <a:cs typeface="宋体" panose="02010600030101010101" pitchFamily="2" charset="-122"/>
                        </a:rPr>
                        <a:t>int</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nchorCtr="1">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0">
                          <a:latin typeface="宋体" panose="02010600030101010101" pitchFamily="2" charset="-122"/>
                          <a:ea typeface="宋体" panose="02010600030101010101" pitchFamily="2" charset="-122"/>
                          <a:cs typeface="宋体" panose="02010600030101010101" pitchFamily="2" charset="-122"/>
                        </a:rPr>
                        <a:t>yes</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nchorCtr="1">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0">
                          <a:latin typeface="宋体" panose="02010600030101010101" pitchFamily="2" charset="-122"/>
                          <a:ea typeface="宋体" panose="02010600030101010101" pitchFamily="2" charset="-122"/>
                          <a:cs typeface="宋体" panose="02010600030101010101" pitchFamily="2" charset="-122"/>
                        </a:rPr>
                        <a:t>yes</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nchorCtr="1">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0">
                          <a:latin typeface="宋体" panose="02010600030101010101" pitchFamily="2" charset="-122"/>
                          <a:ea typeface="宋体" panose="02010600030101010101" pitchFamily="2" charset="-122"/>
                          <a:cs typeface="宋体" panose="02010600030101010101" pitchFamily="2" charset="-122"/>
                        </a:rPr>
                        <a:t>自增序列</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nchorCtr="1">
                    <a:lnL w="12700" cap="flat" cmpd="sng">
                      <a:solidFill>
                        <a:srgbClr val="080000"/>
                      </a:solidFill>
                      <a:prstDash val="solid"/>
                      <a:headEnd type="none" w="med" len="med"/>
                      <a:tailEnd type="none" w="med" len="med"/>
                    </a:lnL>
                    <a:lnR cap="flat">
                      <a:noFill/>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604520">
                <a:tc>
                  <a:txBody>
                    <a:bodyPr/>
                    <a:lstStyle/>
                    <a:p>
                      <a:pPr indent="0">
                        <a:buNone/>
                      </a:pPr>
                      <a:r>
                        <a:rPr lang="en-US" sz="1600" b="0">
                          <a:latin typeface="宋体" panose="02010600030101010101" pitchFamily="2" charset="-122"/>
                          <a:ea typeface="宋体" panose="02010600030101010101" pitchFamily="2" charset="-122"/>
                          <a:cs typeface="宋体" panose="02010600030101010101" pitchFamily="2" charset="-122"/>
                        </a:rPr>
                        <a:t>博客内容</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nchorCtr="1">
                    <a:lnL>
                      <a:noFill/>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0">
                          <a:latin typeface="宋体" panose="02010600030101010101" pitchFamily="2" charset="-122"/>
                          <a:ea typeface="宋体" panose="02010600030101010101" pitchFamily="2" charset="-122"/>
                          <a:cs typeface="宋体" panose="02010600030101010101" pitchFamily="2" charset="-122"/>
                        </a:rPr>
                        <a:t>blog_content</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nchorCtr="1">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0">
                          <a:latin typeface="宋体" panose="02010600030101010101" pitchFamily="2" charset="-122"/>
                          <a:ea typeface="宋体" panose="02010600030101010101" pitchFamily="2" charset="-122"/>
                          <a:cs typeface="宋体" panose="02010600030101010101" pitchFamily="2" charset="-122"/>
                        </a:rPr>
                        <a:t>varchar(256)</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nchorCtr="1">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0">
                          <a:latin typeface="宋体" panose="02010600030101010101" pitchFamily="2" charset="-122"/>
                          <a:ea typeface="宋体" panose="02010600030101010101" pitchFamily="2" charset="-122"/>
                          <a:cs typeface="宋体" panose="02010600030101010101" pitchFamily="2" charset="-122"/>
                        </a:rPr>
                        <a:t>no</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nchorCtr="1">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0">
                          <a:latin typeface="宋体" panose="02010600030101010101" pitchFamily="2" charset="-122"/>
                          <a:ea typeface="宋体" panose="02010600030101010101" pitchFamily="2" charset="-122"/>
                          <a:cs typeface="宋体" panose="02010600030101010101" pitchFamily="2" charset="-122"/>
                        </a:rPr>
                        <a:t>yes</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nchorCtr="1">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0">
                          <a:latin typeface="宋体" panose="02010600030101010101" pitchFamily="2" charset="-122"/>
                          <a:ea typeface="宋体" panose="02010600030101010101" pitchFamily="2" charset="-122"/>
                          <a:cs typeface="宋体" panose="02010600030101010101" pitchFamily="2" charset="-122"/>
                        </a:rPr>
                        <a:t> </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nchorCtr="1">
                    <a:lnL w="12700" cap="flat" cmpd="sng">
                      <a:solidFill>
                        <a:srgbClr val="080000"/>
                      </a:solidFill>
                      <a:prstDash val="solid"/>
                      <a:headEnd type="none" w="med" len="med"/>
                      <a:tailEnd type="none" w="med" len="med"/>
                    </a:lnL>
                    <a:lnR cap="flat">
                      <a:noFill/>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604520">
                <a:tc>
                  <a:txBody>
                    <a:bodyPr/>
                    <a:lstStyle/>
                    <a:p>
                      <a:pPr indent="0">
                        <a:buNone/>
                      </a:pPr>
                      <a:r>
                        <a:rPr lang="en-US" sz="1600" b="0">
                          <a:latin typeface="宋体" panose="02010600030101010101" pitchFamily="2" charset="-122"/>
                          <a:ea typeface="宋体" panose="02010600030101010101" pitchFamily="2" charset="-122"/>
                          <a:cs typeface="宋体" panose="02010600030101010101" pitchFamily="2" charset="-122"/>
                        </a:rPr>
                        <a:t>发布时间</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nchorCtr="1">
                    <a:lnL>
                      <a:noFill/>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0">
                          <a:latin typeface="宋体" panose="02010600030101010101" pitchFamily="2" charset="-122"/>
                          <a:ea typeface="宋体" panose="02010600030101010101" pitchFamily="2" charset="-122"/>
                          <a:cs typeface="宋体" panose="02010600030101010101" pitchFamily="2" charset="-122"/>
                        </a:rPr>
                        <a:t>blog_time</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nchorCtr="1">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0">
                          <a:latin typeface="宋体" panose="02010600030101010101" pitchFamily="2" charset="-122"/>
                          <a:ea typeface="宋体" panose="02010600030101010101" pitchFamily="2" charset="-122"/>
                          <a:cs typeface="宋体" panose="02010600030101010101" pitchFamily="2" charset="-122"/>
                        </a:rPr>
                        <a:t>datetime</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nchorCtr="1">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0">
                          <a:latin typeface="宋体" panose="02010600030101010101" pitchFamily="2" charset="-122"/>
                          <a:ea typeface="宋体" panose="02010600030101010101" pitchFamily="2" charset="-122"/>
                          <a:cs typeface="宋体" panose="02010600030101010101" pitchFamily="2" charset="-122"/>
                        </a:rPr>
                        <a:t>no</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nchorCtr="1">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0">
                          <a:latin typeface="宋体" panose="02010600030101010101" pitchFamily="2" charset="-122"/>
                          <a:ea typeface="宋体" panose="02010600030101010101" pitchFamily="2" charset="-122"/>
                          <a:cs typeface="宋体" panose="02010600030101010101" pitchFamily="2" charset="-122"/>
                        </a:rPr>
                        <a:t>yes</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nchorCtr="1">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0">
                          <a:latin typeface="宋体" panose="02010600030101010101" pitchFamily="2" charset="-122"/>
                          <a:ea typeface="宋体" panose="02010600030101010101" pitchFamily="2" charset="-122"/>
                          <a:cs typeface="宋体" panose="02010600030101010101" pitchFamily="2" charset="-122"/>
                        </a:rPr>
                        <a:t> </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nchorCtr="1">
                    <a:lnL w="12700" cap="flat" cmpd="sng">
                      <a:solidFill>
                        <a:srgbClr val="080000"/>
                      </a:solidFill>
                      <a:prstDash val="solid"/>
                      <a:headEnd type="none" w="med" len="med"/>
                      <a:tailEnd type="none" w="med" len="med"/>
                    </a:lnL>
                    <a:lnR cap="flat">
                      <a:noFill/>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604520">
                <a:tc>
                  <a:txBody>
                    <a:bodyPr/>
                    <a:lstStyle/>
                    <a:p>
                      <a:pPr indent="0">
                        <a:buNone/>
                      </a:pPr>
                      <a:r>
                        <a:rPr lang="en-US" sz="1600" b="0">
                          <a:latin typeface="宋体" panose="02010600030101010101" pitchFamily="2" charset="-122"/>
                          <a:ea typeface="宋体" panose="02010600030101010101" pitchFamily="2" charset="-122"/>
                          <a:cs typeface="宋体" panose="02010600030101010101" pitchFamily="2" charset="-122"/>
                        </a:rPr>
                        <a:t>发布者用户ID</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nchorCtr="1">
                    <a:lnL>
                      <a:noFill/>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0">
                          <a:latin typeface="宋体" panose="02010600030101010101" pitchFamily="2" charset="-122"/>
                          <a:ea typeface="宋体" panose="02010600030101010101" pitchFamily="2" charset="-122"/>
                          <a:cs typeface="宋体" panose="02010600030101010101" pitchFamily="2" charset="-122"/>
                        </a:rPr>
                        <a:t>user_id</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nchorCtr="1">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0">
                          <a:latin typeface="宋体" panose="02010600030101010101" pitchFamily="2" charset="-122"/>
                          <a:ea typeface="宋体" panose="02010600030101010101" pitchFamily="2" charset="-122"/>
                          <a:cs typeface="宋体" panose="02010600030101010101" pitchFamily="2" charset="-122"/>
                        </a:rPr>
                        <a:t>int</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nchorCtr="1">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0">
                          <a:latin typeface="宋体" panose="02010600030101010101" pitchFamily="2" charset="-122"/>
                          <a:ea typeface="宋体" panose="02010600030101010101" pitchFamily="2" charset="-122"/>
                          <a:cs typeface="宋体" panose="02010600030101010101" pitchFamily="2" charset="-122"/>
                        </a:rPr>
                        <a:t>no</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nchorCtr="1">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0">
                          <a:latin typeface="宋体" panose="02010600030101010101" pitchFamily="2" charset="-122"/>
                          <a:ea typeface="宋体" panose="02010600030101010101" pitchFamily="2" charset="-122"/>
                          <a:cs typeface="宋体" panose="02010600030101010101" pitchFamily="2" charset="-122"/>
                        </a:rPr>
                        <a:t>yes</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nchorCtr="1">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0">
                          <a:latin typeface="宋体" panose="02010600030101010101" pitchFamily="2" charset="-122"/>
                          <a:ea typeface="宋体" panose="02010600030101010101" pitchFamily="2" charset="-122"/>
                          <a:cs typeface="宋体" panose="02010600030101010101" pitchFamily="2" charset="-122"/>
                        </a:rPr>
                        <a:t>外键</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nchorCtr="1">
                    <a:lnL w="12700" cap="flat" cmpd="sng">
                      <a:solidFill>
                        <a:srgbClr val="080000"/>
                      </a:solidFill>
                      <a:prstDash val="solid"/>
                      <a:headEnd type="none" w="med" len="med"/>
                      <a:tailEnd type="none" w="med" len="med"/>
                    </a:lnL>
                    <a:lnR cap="flat">
                      <a:noFill/>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604520">
                <a:tc>
                  <a:txBody>
                    <a:bodyPr/>
                    <a:lstStyle/>
                    <a:p>
                      <a:pPr indent="0">
                        <a:buNone/>
                      </a:pPr>
                      <a:r>
                        <a:rPr lang="en-US" sz="1600" b="0">
                          <a:latin typeface="宋体" panose="02010600030101010101" pitchFamily="2" charset="-122"/>
                          <a:ea typeface="宋体" panose="02010600030101010101" pitchFamily="2" charset="-122"/>
                          <a:cs typeface="宋体" panose="02010600030101010101" pitchFamily="2" charset="-122"/>
                        </a:rPr>
                        <a:t>图片文件名</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nchorCtr="1">
                    <a:lnL>
                      <a:noFill/>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0">
                          <a:latin typeface="宋体" panose="02010600030101010101" pitchFamily="2" charset="-122"/>
                          <a:ea typeface="宋体" panose="02010600030101010101" pitchFamily="2" charset="-122"/>
                          <a:cs typeface="宋体" panose="02010600030101010101" pitchFamily="2" charset="-122"/>
                        </a:rPr>
                        <a:t>filenames</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nchorCtr="1">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0">
                          <a:latin typeface="宋体" panose="02010600030101010101" pitchFamily="2" charset="-122"/>
                          <a:ea typeface="宋体" panose="02010600030101010101" pitchFamily="2" charset="-122"/>
                          <a:cs typeface="宋体" panose="02010600030101010101" pitchFamily="2" charset="-122"/>
                        </a:rPr>
                        <a:t>varchar(256)</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nchorCtr="1">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0">
                          <a:latin typeface="宋体" panose="02010600030101010101" pitchFamily="2" charset="-122"/>
                          <a:ea typeface="宋体" panose="02010600030101010101" pitchFamily="2" charset="-122"/>
                          <a:cs typeface="宋体" panose="02010600030101010101" pitchFamily="2" charset="-122"/>
                        </a:rPr>
                        <a:t>no</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nchorCtr="1">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0">
                          <a:latin typeface="宋体" panose="02010600030101010101" pitchFamily="2" charset="-122"/>
                          <a:ea typeface="宋体" panose="02010600030101010101" pitchFamily="2" charset="-122"/>
                          <a:cs typeface="宋体" panose="02010600030101010101" pitchFamily="2" charset="-122"/>
                        </a:rPr>
                        <a:t>N</a:t>
                      </a:r>
                      <a:r>
                        <a:rPr lang="en-US" sz="1600" b="0">
                          <a:latin typeface="叶根友毛笔行书2\.0版" charset="0"/>
                          <a:cs typeface="叶根友毛笔行书2\.0版" charset="0"/>
                        </a:rPr>
                        <a:t>o</a:t>
                      </a:r>
                      <a:endParaRPr lang="en-US" altLang="en-US" sz="1600" b="0">
                        <a:latin typeface="叶根友毛笔行书2\.0版" charset="0"/>
                        <a:ea typeface="宋体" panose="02010600030101010101" pitchFamily="2" charset="-122"/>
                        <a:cs typeface="叶根友毛笔行书2\.0版" charset="0"/>
                      </a:endParaRPr>
                    </a:p>
                  </a:txBody>
                  <a:tcPr marL="68580" marR="68580" marT="0" marB="0" anchor="ctr" anchorCtr="1">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0">
                          <a:latin typeface="宋体" panose="02010600030101010101" pitchFamily="2" charset="-122"/>
                          <a:ea typeface="宋体" panose="02010600030101010101" pitchFamily="2" charset="-122"/>
                          <a:cs typeface="宋体" panose="02010600030101010101" pitchFamily="2" charset="-122"/>
                        </a:rPr>
                        <a:t> </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nchorCtr="1">
                    <a:lnL w="12700" cap="flat" cmpd="sng">
                      <a:solidFill>
                        <a:srgbClr val="080000"/>
                      </a:solidFill>
                      <a:prstDash val="solid"/>
                      <a:headEnd type="none" w="med" len="med"/>
                      <a:tailEnd type="none" w="med" len="med"/>
                    </a:lnL>
                    <a:lnR cap="flat">
                      <a:noFill/>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604520">
                <a:tc>
                  <a:txBody>
                    <a:bodyPr/>
                    <a:lstStyle/>
                    <a:p>
                      <a:pPr indent="0">
                        <a:buNone/>
                      </a:pPr>
                      <a:r>
                        <a:rPr lang="en-US" sz="1600" b="0">
                          <a:latin typeface="宋体" panose="02010600030101010101" pitchFamily="2" charset="-122"/>
                          <a:ea typeface="宋体" panose="02010600030101010101" pitchFamily="2" charset="-122"/>
                          <a:cs typeface="宋体" panose="02010600030101010101" pitchFamily="2" charset="-122"/>
                        </a:rPr>
                        <a:t>状态</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nchorCtr="1">
                    <a:lnL>
                      <a:noFill/>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0">
                          <a:latin typeface="宋体" panose="02010600030101010101" pitchFamily="2" charset="-122"/>
                          <a:ea typeface="宋体" panose="02010600030101010101" pitchFamily="2" charset="-122"/>
                          <a:cs typeface="宋体" panose="02010600030101010101" pitchFamily="2" charset="-122"/>
                        </a:rPr>
                        <a:t>status</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nchorCtr="1">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0">
                          <a:latin typeface="宋体" panose="02010600030101010101" pitchFamily="2" charset="-122"/>
                          <a:ea typeface="宋体" panose="02010600030101010101" pitchFamily="2" charset="-122"/>
                          <a:cs typeface="宋体" panose="02010600030101010101" pitchFamily="2" charset="-122"/>
                        </a:rPr>
                        <a:t>int</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nchorCtr="1">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0">
                          <a:latin typeface="宋体" panose="02010600030101010101" pitchFamily="2" charset="-122"/>
                          <a:ea typeface="宋体" panose="02010600030101010101" pitchFamily="2" charset="-122"/>
                          <a:cs typeface="宋体" panose="02010600030101010101" pitchFamily="2" charset="-122"/>
                        </a:rPr>
                        <a:t>no</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nchorCtr="1">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0">
                          <a:latin typeface="宋体" panose="02010600030101010101" pitchFamily="2" charset="-122"/>
                          <a:ea typeface="宋体" panose="02010600030101010101" pitchFamily="2" charset="-122"/>
                          <a:cs typeface="宋体" panose="02010600030101010101" pitchFamily="2" charset="-122"/>
                        </a:rPr>
                        <a:t>yes</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nchorCtr="1">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0">
                          <a:latin typeface="宋体" panose="02010600030101010101" pitchFamily="2" charset="-122"/>
                          <a:ea typeface="宋体" panose="02010600030101010101" pitchFamily="2" charset="-122"/>
                          <a:cs typeface="宋体" panose="02010600030101010101" pitchFamily="2" charset="-122"/>
                        </a:rPr>
                        <a:t>枚举</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nchorCtr="1">
                    <a:lnL w="12700" cap="flat" cmpd="sng">
                      <a:solidFill>
                        <a:srgbClr val="080000"/>
                      </a:solidFill>
                      <a:prstDash val="solid"/>
                      <a:headEnd type="none" w="med" len="med"/>
                      <a:tailEnd type="none" w="med" len="med"/>
                    </a:lnL>
                    <a:lnR cap="flat">
                      <a:noFill/>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p:cNvSpPr/>
          <p:nvPr/>
        </p:nvSpPr>
        <p:spPr>
          <a:xfrm>
            <a:off x="0" y="-1587"/>
            <a:ext cx="12192000" cy="6858000"/>
          </a:xfrm>
          <a:prstGeom prst="rect">
            <a:avLst/>
          </a:prstGeom>
          <a:solidFill>
            <a:srgbClr val="FBFC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0" name="图片 29"/>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rcRect l="46406" t="2389" r="8297" b="16055"/>
          <a:stretch>
            <a:fillRect/>
          </a:stretch>
        </p:blipFill>
        <p:spPr>
          <a:xfrm>
            <a:off x="6669346" y="3554004"/>
            <a:ext cx="5522655" cy="3303996"/>
          </a:xfrm>
          <a:custGeom>
            <a:avLst/>
            <a:gdLst>
              <a:gd name="connsiteX0" fmla="*/ 0 w 5522655"/>
              <a:gd name="connsiteY0" fmla="*/ 0 h 3303996"/>
              <a:gd name="connsiteX1" fmla="*/ 5522655 w 5522655"/>
              <a:gd name="connsiteY1" fmla="*/ 0 h 3303996"/>
              <a:gd name="connsiteX2" fmla="*/ 5522655 w 5522655"/>
              <a:gd name="connsiteY2" fmla="*/ 3303996 h 3303996"/>
              <a:gd name="connsiteX3" fmla="*/ 0 w 5522655"/>
              <a:gd name="connsiteY3" fmla="*/ 3303996 h 3303996"/>
            </a:gdLst>
            <a:ahLst/>
            <a:cxnLst>
              <a:cxn ang="0">
                <a:pos x="connsiteX0" y="connsiteY0"/>
              </a:cxn>
              <a:cxn ang="0">
                <a:pos x="connsiteX1" y="connsiteY1"/>
              </a:cxn>
              <a:cxn ang="0">
                <a:pos x="connsiteX2" y="connsiteY2"/>
              </a:cxn>
              <a:cxn ang="0">
                <a:pos x="connsiteX3" y="connsiteY3"/>
              </a:cxn>
            </a:cxnLst>
            <a:rect l="l" t="t" r="r" b="b"/>
            <a:pathLst>
              <a:path w="5522655" h="3303996">
                <a:moveTo>
                  <a:pt x="0" y="0"/>
                </a:moveTo>
                <a:lnTo>
                  <a:pt x="5522655" y="0"/>
                </a:lnTo>
                <a:lnTo>
                  <a:pt x="5522655" y="3303996"/>
                </a:lnTo>
                <a:lnTo>
                  <a:pt x="0" y="3303996"/>
                </a:lnTo>
                <a:close/>
              </a:path>
            </a:pathLst>
          </a:custGeom>
        </p:spPr>
      </p:pic>
      <p:pic>
        <p:nvPicPr>
          <p:cNvPr id="31" name="图片 30"/>
          <p:cNvPicPr>
            <a:picLocks noChangeAspect="1"/>
          </p:cNvPicPr>
          <p:nvPr>
            <p:custDataLst>
              <p:tags r:id="rId2"/>
            </p:custDataLst>
          </p:nvPr>
        </p:nvPicPr>
        <p:blipFill>
          <a:blip r:embed="rId7">
            <a:duotone>
              <a:schemeClr val="bg2">
                <a:shade val="45000"/>
                <a:satMod val="135000"/>
              </a:schemeClr>
              <a:prstClr val="white"/>
            </a:duotone>
            <a:extLst>
              <a:ext uri="{28A0092B-C50C-407E-A947-70E740481C1C}">
                <a14:useLocalDpi xmlns:a14="http://schemas.microsoft.com/office/drawing/2010/main" val="0"/>
              </a:ext>
            </a:extLst>
          </a:blip>
          <a:srcRect t="38394"/>
          <a:stretch>
            <a:fillRect/>
          </a:stretch>
        </p:blipFill>
        <p:spPr>
          <a:xfrm>
            <a:off x="-29497" y="1"/>
            <a:ext cx="5074999" cy="1888733"/>
          </a:xfrm>
          <a:custGeom>
            <a:avLst/>
            <a:gdLst>
              <a:gd name="connsiteX0" fmla="*/ 0 w 5074999"/>
              <a:gd name="connsiteY0" fmla="*/ 0 h 1888733"/>
              <a:gd name="connsiteX1" fmla="*/ 5074999 w 5074999"/>
              <a:gd name="connsiteY1" fmla="*/ 0 h 1888733"/>
              <a:gd name="connsiteX2" fmla="*/ 5074999 w 5074999"/>
              <a:gd name="connsiteY2" fmla="*/ 1888733 h 1888733"/>
              <a:gd name="connsiteX3" fmla="*/ 0 w 5074999"/>
              <a:gd name="connsiteY3" fmla="*/ 1888733 h 1888733"/>
            </a:gdLst>
            <a:ahLst/>
            <a:cxnLst>
              <a:cxn ang="0">
                <a:pos x="connsiteX0" y="connsiteY0"/>
              </a:cxn>
              <a:cxn ang="0">
                <a:pos x="connsiteX1" y="connsiteY1"/>
              </a:cxn>
              <a:cxn ang="0">
                <a:pos x="connsiteX2" y="connsiteY2"/>
              </a:cxn>
              <a:cxn ang="0">
                <a:pos x="connsiteX3" y="connsiteY3"/>
              </a:cxn>
            </a:cxnLst>
            <a:rect l="l" t="t" r="r" b="b"/>
            <a:pathLst>
              <a:path w="5074999" h="1888733">
                <a:moveTo>
                  <a:pt x="0" y="0"/>
                </a:moveTo>
                <a:lnTo>
                  <a:pt x="5074999" y="0"/>
                </a:lnTo>
                <a:lnTo>
                  <a:pt x="5074999" y="1888733"/>
                </a:lnTo>
                <a:lnTo>
                  <a:pt x="0" y="1888733"/>
                </a:lnTo>
                <a:close/>
              </a:path>
            </a:pathLst>
          </a:custGeom>
        </p:spPr>
      </p:pic>
      <p:sp>
        <p:nvSpPr>
          <p:cNvPr id="32" name="文本框 31"/>
          <p:cNvSpPr txBox="1"/>
          <p:nvPr/>
        </p:nvSpPr>
        <p:spPr>
          <a:xfrm>
            <a:off x="206477" y="176980"/>
            <a:ext cx="4365523" cy="521970"/>
          </a:xfrm>
          <a:prstGeom prst="rect">
            <a:avLst/>
          </a:prstGeom>
          <a:noFill/>
        </p:spPr>
        <p:txBody>
          <a:bodyPr wrap="square" rtlCol="0">
            <a:spAutoFit/>
          </a:bodyPr>
          <a:lstStyle/>
          <a:p>
            <a:r>
              <a:rPr lang="zh-CN" altLang="en-US" sz="2800" dirty="0">
                <a:solidFill>
                  <a:schemeClr val="bg1"/>
                </a:solidFill>
              </a:rPr>
              <a:t>数据库设计</a:t>
            </a:r>
          </a:p>
        </p:txBody>
      </p:sp>
      <p:sp>
        <p:nvSpPr>
          <p:cNvPr id="781" name="Shape 781"/>
          <p:cNvSpPr/>
          <p:nvPr/>
        </p:nvSpPr>
        <p:spPr>
          <a:xfrm>
            <a:off x="5292221" y="769802"/>
            <a:ext cx="2025651" cy="4826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9601" y="0"/>
                </a:lnTo>
                <a:lnTo>
                  <a:pt x="21600" y="10779"/>
                </a:lnTo>
                <a:lnTo>
                  <a:pt x="19644" y="21600"/>
                </a:lnTo>
                <a:lnTo>
                  <a:pt x="131" y="21600"/>
                </a:lnTo>
              </a:path>
            </a:pathLst>
          </a:custGeom>
          <a:ln w="12700">
            <a:solidFill>
              <a:schemeClr val="accent3"/>
            </a:solidFill>
            <a:miter lim="400000"/>
          </a:ln>
        </p:spPr>
        <p:txBody>
          <a:bodyPr lIns="0" tIns="0" rIns="0" bIns="0" anchor="ctr"/>
          <a:lstStyle/>
          <a:p>
            <a:pPr lvl="0"/>
            <a:endParaRPr sz="2400">
              <a:cs typeface="+mn-ea"/>
              <a:sym typeface="+mn-lt"/>
            </a:endParaRPr>
          </a:p>
        </p:txBody>
      </p:sp>
      <p:sp>
        <p:nvSpPr>
          <p:cNvPr id="783" name="Shape 783"/>
          <p:cNvSpPr/>
          <p:nvPr/>
        </p:nvSpPr>
        <p:spPr>
          <a:xfrm>
            <a:off x="4646605" y="684987"/>
            <a:ext cx="635000" cy="6350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accent3"/>
          </a:solidFill>
          <a:ln w="12700" cap="flat">
            <a:noFill/>
            <a:miter lim="400000"/>
          </a:ln>
          <a:effectLst/>
        </p:spPr>
        <p:txBody>
          <a:bodyPr wrap="square" lIns="0" tIns="0" rIns="0" bIns="0" numCol="1" anchor="ctr">
            <a:noAutofit/>
          </a:bodyPr>
          <a:lstStyle/>
          <a:p>
            <a:pPr defTabSz="292100">
              <a:defRPr sz="4000">
                <a:solidFill>
                  <a:srgbClr val="FFFFFF"/>
                </a:solidFill>
                <a:effectLst>
                  <a:outerShdw blurRad="38100" dist="12700" dir="5400000" rotWithShape="0">
                    <a:srgbClr val="000000">
                      <a:alpha val="50000"/>
                    </a:srgbClr>
                  </a:outerShdw>
                </a:effectLst>
              </a:defRPr>
            </a:pPr>
            <a:endParaRPr sz="5335">
              <a:cs typeface="+mn-ea"/>
              <a:sym typeface="+mn-lt"/>
            </a:endParaRPr>
          </a:p>
        </p:txBody>
      </p:sp>
      <p:sp>
        <p:nvSpPr>
          <p:cNvPr id="784" name="Shape 784"/>
          <p:cNvSpPr/>
          <p:nvPr/>
        </p:nvSpPr>
        <p:spPr>
          <a:xfrm>
            <a:off x="4761225" y="639902"/>
            <a:ext cx="405760" cy="725170"/>
          </a:xfrm>
          <a:prstGeom prst="rect">
            <a:avLst/>
          </a:prstGeom>
          <a:noFill/>
          <a:ln w="12700" cap="flat">
            <a:noFill/>
            <a:miter lim="400000"/>
          </a:ln>
          <a:effectLst/>
        </p:spPr>
        <p:txBody>
          <a:bodyPr wrap="square" lIns="67733" tIns="67733" rIns="67733" bIns="67733" numCol="1" anchor="ctr">
            <a:spAutoFit/>
          </a:bodyPr>
          <a:lstStyle>
            <a:lvl1pPr>
              <a:lnSpc>
                <a:spcPct val="120000"/>
              </a:lnSpc>
              <a:defRPr sz="3000" b="1">
                <a:solidFill>
                  <a:srgbClr val="FFFFFF"/>
                </a:solidFill>
                <a:latin typeface="Arimo"/>
                <a:ea typeface="Arimo"/>
                <a:cs typeface="Arimo"/>
                <a:sym typeface="Arimo"/>
              </a:defRPr>
            </a:lvl1pPr>
          </a:lstStyle>
          <a:p>
            <a:pPr lvl="0">
              <a:defRPr sz="1800" b="0">
                <a:solidFill>
                  <a:srgbClr val="000000"/>
                </a:solidFill>
              </a:defRPr>
            </a:pPr>
            <a:r>
              <a:rPr lang="en-US" sz="3200" dirty="0">
                <a:solidFill>
                  <a:schemeClr val="tx1"/>
                </a:solidFill>
                <a:latin typeface="+mn-lt"/>
                <a:ea typeface="+mn-ea"/>
                <a:cs typeface="+mn-ea"/>
                <a:sym typeface="+mn-lt"/>
              </a:rPr>
              <a:t>4</a:t>
            </a:r>
          </a:p>
        </p:txBody>
      </p:sp>
      <p:sp>
        <p:nvSpPr>
          <p:cNvPr id="3" name="文本框 2"/>
          <p:cNvSpPr txBox="1"/>
          <p:nvPr/>
        </p:nvSpPr>
        <p:spPr>
          <a:xfrm>
            <a:off x="5306363" y="864301"/>
            <a:ext cx="1579196" cy="368300"/>
          </a:xfrm>
          <a:prstGeom prst="rect">
            <a:avLst/>
          </a:prstGeom>
          <a:noFill/>
        </p:spPr>
        <p:txBody>
          <a:bodyPr wrap="square" rtlCol="0">
            <a:spAutoFit/>
          </a:bodyPr>
          <a:lstStyle/>
          <a:p>
            <a:r>
              <a:rPr lang="zh-CN" altLang="en-US" b="1" dirty="0">
                <a:cs typeface="+mn-ea"/>
                <a:sym typeface="+mn-lt"/>
              </a:rPr>
              <a:t>评论</a:t>
            </a:r>
          </a:p>
        </p:txBody>
      </p:sp>
      <p:graphicFrame>
        <p:nvGraphicFramePr>
          <p:cNvPr id="6" name="表格 5"/>
          <p:cNvGraphicFramePr/>
          <p:nvPr>
            <p:custDataLst>
              <p:tags r:id="rId3"/>
            </p:custDataLst>
          </p:nvPr>
        </p:nvGraphicFramePr>
        <p:xfrm>
          <a:off x="1874520" y="1596600"/>
          <a:ext cx="8656955" cy="4231640"/>
        </p:xfrm>
        <a:graphic>
          <a:graphicData uri="http://schemas.openxmlformats.org/drawingml/2006/table">
            <a:tbl>
              <a:tblPr firstRow="1" bandRow="1">
                <a:tableStyleId>{5940675A-B579-460E-94D1-54222C63F5DA}</a:tableStyleId>
              </a:tblPr>
              <a:tblGrid>
                <a:gridCol w="1485900">
                  <a:extLst>
                    <a:ext uri="{9D8B030D-6E8A-4147-A177-3AD203B41FA5}">
                      <a16:colId xmlns:a16="http://schemas.microsoft.com/office/drawing/2014/main" val="20000"/>
                    </a:ext>
                  </a:extLst>
                </a:gridCol>
                <a:gridCol w="1844040">
                  <a:extLst>
                    <a:ext uri="{9D8B030D-6E8A-4147-A177-3AD203B41FA5}">
                      <a16:colId xmlns:a16="http://schemas.microsoft.com/office/drawing/2014/main" val="20001"/>
                    </a:ext>
                  </a:extLst>
                </a:gridCol>
                <a:gridCol w="1843405">
                  <a:extLst>
                    <a:ext uri="{9D8B030D-6E8A-4147-A177-3AD203B41FA5}">
                      <a16:colId xmlns:a16="http://schemas.microsoft.com/office/drawing/2014/main" val="20002"/>
                    </a:ext>
                  </a:extLst>
                </a:gridCol>
                <a:gridCol w="1052830">
                  <a:extLst>
                    <a:ext uri="{9D8B030D-6E8A-4147-A177-3AD203B41FA5}">
                      <a16:colId xmlns:a16="http://schemas.microsoft.com/office/drawing/2014/main" val="20003"/>
                    </a:ext>
                  </a:extLst>
                </a:gridCol>
                <a:gridCol w="1163320">
                  <a:extLst>
                    <a:ext uri="{9D8B030D-6E8A-4147-A177-3AD203B41FA5}">
                      <a16:colId xmlns:a16="http://schemas.microsoft.com/office/drawing/2014/main" val="20004"/>
                    </a:ext>
                  </a:extLst>
                </a:gridCol>
                <a:gridCol w="1267460">
                  <a:extLst>
                    <a:ext uri="{9D8B030D-6E8A-4147-A177-3AD203B41FA5}">
                      <a16:colId xmlns:a16="http://schemas.microsoft.com/office/drawing/2014/main" val="20005"/>
                    </a:ext>
                  </a:extLst>
                </a:gridCol>
              </a:tblGrid>
              <a:tr h="604520">
                <a:tc>
                  <a:txBody>
                    <a:bodyPr/>
                    <a:lstStyle/>
                    <a:p>
                      <a:pPr indent="0" algn="ctr">
                        <a:buNone/>
                      </a:pPr>
                      <a:r>
                        <a:rPr lang="en-US" sz="1600" b="0">
                          <a:latin typeface="宋体" panose="02010600030101010101" pitchFamily="2" charset="-122"/>
                          <a:ea typeface="宋体" panose="02010600030101010101" pitchFamily="2" charset="-122"/>
                          <a:cs typeface="宋体" panose="02010600030101010101" pitchFamily="2" charset="-122"/>
                        </a:rPr>
                        <a:t>名称</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nchorCtr="1">
                    <a:lnL>
                      <a:noFill/>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0">
                          <a:latin typeface="宋体" panose="02010600030101010101" pitchFamily="2" charset="-122"/>
                          <a:ea typeface="宋体" panose="02010600030101010101" pitchFamily="2" charset="-122"/>
                          <a:cs typeface="宋体" panose="02010600030101010101" pitchFamily="2" charset="-122"/>
                        </a:rPr>
                        <a:t>字段名称</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nchorCtr="1">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0">
                          <a:latin typeface="宋体" panose="02010600030101010101" pitchFamily="2" charset="-122"/>
                          <a:ea typeface="宋体" panose="02010600030101010101" pitchFamily="2" charset="-122"/>
                          <a:cs typeface="宋体" panose="02010600030101010101" pitchFamily="2" charset="-122"/>
                        </a:rPr>
                        <a:t>数据类型</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nchorCtr="1">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0">
                          <a:latin typeface="宋体" panose="02010600030101010101" pitchFamily="2" charset="-122"/>
                          <a:ea typeface="宋体" panose="02010600030101010101" pitchFamily="2" charset="-122"/>
                          <a:cs typeface="宋体" panose="02010600030101010101" pitchFamily="2" charset="-122"/>
                        </a:rPr>
                        <a:t>主键</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nchorCtr="1">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0">
                          <a:latin typeface="宋体" panose="02010600030101010101" pitchFamily="2" charset="-122"/>
                          <a:ea typeface="宋体" panose="02010600030101010101" pitchFamily="2" charset="-122"/>
                          <a:cs typeface="宋体" panose="02010600030101010101" pitchFamily="2" charset="-122"/>
                        </a:rPr>
                        <a:t>非空</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nchorCtr="1">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0">
                          <a:latin typeface="宋体" panose="02010600030101010101" pitchFamily="2" charset="-122"/>
                          <a:ea typeface="宋体" panose="02010600030101010101" pitchFamily="2" charset="-122"/>
                          <a:cs typeface="宋体" panose="02010600030101010101" pitchFamily="2" charset="-122"/>
                        </a:rPr>
                        <a:t>备注</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nchorCtr="1">
                    <a:lnL w="12700" cap="flat" cmpd="sng">
                      <a:solidFill>
                        <a:srgbClr val="080000"/>
                      </a:solidFill>
                      <a:prstDash val="solid"/>
                      <a:headEnd type="none" w="med" len="med"/>
                      <a:tailEnd type="none" w="med" len="med"/>
                    </a:lnL>
                    <a:lnR cap="flat">
                      <a:noFill/>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604520">
                <a:tc>
                  <a:txBody>
                    <a:bodyPr/>
                    <a:lstStyle/>
                    <a:p>
                      <a:pPr indent="0">
                        <a:buNone/>
                      </a:pPr>
                      <a:r>
                        <a:rPr lang="en-US" sz="1600" b="0">
                          <a:latin typeface="宋体" panose="02010600030101010101" pitchFamily="2" charset="-122"/>
                          <a:ea typeface="宋体" panose="02010600030101010101" pitchFamily="2" charset="-122"/>
                          <a:cs typeface="宋体" panose="02010600030101010101" pitchFamily="2" charset="-122"/>
                        </a:rPr>
                        <a:t>评论ID</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nchorCtr="1">
                    <a:lnL>
                      <a:noFill/>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0">
                          <a:latin typeface="宋体" panose="02010600030101010101" pitchFamily="2" charset="-122"/>
                          <a:ea typeface="宋体" panose="02010600030101010101" pitchFamily="2" charset="-122"/>
                          <a:cs typeface="宋体" panose="02010600030101010101" pitchFamily="2" charset="-122"/>
                        </a:rPr>
                        <a:t>comment_id</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nchorCtr="1">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0">
                          <a:latin typeface="宋体" panose="02010600030101010101" pitchFamily="2" charset="-122"/>
                          <a:ea typeface="宋体" panose="02010600030101010101" pitchFamily="2" charset="-122"/>
                          <a:cs typeface="宋体" panose="02010600030101010101" pitchFamily="2" charset="-122"/>
                        </a:rPr>
                        <a:t>int</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nchorCtr="1">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0">
                          <a:latin typeface="宋体" panose="02010600030101010101" pitchFamily="2" charset="-122"/>
                          <a:ea typeface="宋体" panose="02010600030101010101" pitchFamily="2" charset="-122"/>
                          <a:cs typeface="宋体" panose="02010600030101010101" pitchFamily="2" charset="-122"/>
                        </a:rPr>
                        <a:t>yes</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nchorCtr="1">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0">
                          <a:latin typeface="宋体" panose="02010600030101010101" pitchFamily="2" charset="-122"/>
                          <a:ea typeface="宋体" panose="02010600030101010101" pitchFamily="2" charset="-122"/>
                          <a:cs typeface="宋体" panose="02010600030101010101" pitchFamily="2" charset="-122"/>
                        </a:rPr>
                        <a:t>yes</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nchorCtr="1">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0">
                          <a:latin typeface="宋体" panose="02010600030101010101" pitchFamily="2" charset="-122"/>
                          <a:ea typeface="宋体" panose="02010600030101010101" pitchFamily="2" charset="-122"/>
                          <a:cs typeface="宋体" panose="02010600030101010101" pitchFamily="2" charset="-122"/>
                        </a:rPr>
                        <a:t>自增序列</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nchorCtr="1">
                    <a:lnL w="12700" cap="flat" cmpd="sng">
                      <a:solidFill>
                        <a:srgbClr val="080000"/>
                      </a:solidFill>
                      <a:prstDash val="solid"/>
                      <a:headEnd type="none" w="med" len="med"/>
                      <a:tailEnd type="none" w="med" len="med"/>
                    </a:lnL>
                    <a:lnR cap="flat">
                      <a:noFill/>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604520">
                <a:tc>
                  <a:txBody>
                    <a:bodyPr/>
                    <a:lstStyle/>
                    <a:p>
                      <a:pPr indent="0">
                        <a:buNone/>
                      </a:pPr>
                      <a:r>
                        <a:rPr lang="en-US" sz="1600" b="0">
                          <a:latin typeface="宋体" panose="02010600030101010101" pitchFamily="2" charset="-122"/>
                          <a:ea typeface="宋体" panose="02010600030101010101" pitchFamily="2" charset="-122"/>
                          <a:cs typeface="宋体" panose="02010600030101010101" pitchFamily="2" charset="-122"/>
                        </a:rPr>
                        <a:t>所属博客ID</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nchorCtr="1">
                    <a:lnL>
                      <a:noFill/>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0">
                          <a:latin typeface="宋体" panose="02010600030101010101" pitchFamily="2" charset="-122"/>
                          <a:ea typeface="宋体" panose="02010600030101010101" pitchFamily="2" charset="-122"/>
                          <a:cs typeface="宋体" panose="02010600030101010101" pitchFamily="2" charset="-122"/>
                        </a:rPr>
                        <a:t>blog_id</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nchorCtr="1">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0">
                          <a:latin typeface="宋体" panose="02010600030101010101" pitchFamily="2" charset="-122"/>
                          <a:ea typeface="宋体" panose="02010600030101010101" pitchFamily="2" charset="-122"/>
                          <a:cs typeface="宋体" panose="02010600030101010101" pitchFamily="2" charset="-122"/>
                        </a:rPr>
                        <a:t>int</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nchorCtr="1">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0">
                          <a:latin typeface="宋体" panose="02010600030101010101" pitchFamily="2" charset="-122"/>
                          <a:ea typeface="宋体" panose="02010600030101010101" pitchFamily="2" charset="-122"/>
                          <a:cs typeface="宋体" panose="02010600030101010101" pitchFamily="2" charset="-122"/>
                        </a:rPr>
                        <a:t>no</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nchorCtr="1">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0">
                          <a:latin typeface="宋体" panose="02010600030101010101" pitchFamily="2" charset="-122"/>
                          <a:ea typeface="宋体" panose="02010600030101010101" pitchFamily="2" charset="-122"/>
                          <a:cs typeface="宋体" panose="02010600030101010101" pitchFamily="2" charset="-122"/>
                        </a:rPr>
                        <a:t>yes</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nchorCtr="1">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0">
                          <a:latin typeface="宋体" panose="02010600030101010101" pitchFamily="2" charset="-122"/>
                          <a:ea typeface="宋体" panose="02010600030101010101" pitchFamily="2" charset="-122"/>
                          <a:cs typeface="宋体" panose="02010600030101010101" pitchFamily="2" charset="-122"/>
                        </a:rPr>
                        <a:t>外键</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nchorCtr="1">
                    <a:lnL w="12700" cap="flat" cmpd="sng">
                      <a:solidFill>
                        <a:srgbClr val="080000"/>
                      </a:solidFill>
                      <a:prstDash val="solid"/>
                      <a:headEnd type="none" w="med" len="med"/>
                      <a:tailEnd type="none" w="med" len="med"/>
                    </a:lnL>
                    <a:lnR cap="flat">
                      <a:noFill/>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604520">
                <a:tc>
                  <a:txBody>
                    <a:bodyPr/>
                    <a:lstStyle/>
                    <a:p>
                      <a:pPr indent="0">
                        <a:buNone/>
                      </a:pPr>
                      <a:r>
                        <a:rPr lang="en-US" sz="1600" b="0">
                          <a:latin typeface="宋体" panose="02010600030101010101" pitchFamily="2" charset="-122"/>
                          <a:ea typeface="宋体" panose="02010600030101010101" pitchFamily="2" charset="-122"/>
                          <a:cs typeface="宋体" panose="02010600030101010101" pitchFamily="2" charset="-122"/>
                        </a:rPr>
                        <a:t>评论者用户ID</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nchorCtr="1">
                    <a:lnL>
                      <a:noFill/>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0">
                          <a:latin typeface="宋体" panose="02010600030101010101" pitchFamily="2" charset="-122"/>
                          <a:ea typeface="宋体" panose="02010600030101010101" pitchFamily="2" charset="-122"/>
                          <a:cs typeface="宋体" panose="02010600030101010101" pitchFamily="2" charset="-122"/>
                        </a:rPr>
                        <a:t>user_id</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nchorCtr="1">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0">
                          <a:latin typeface="宋体" panose="02010600030101010101" pitchFamily="2" charset="-122"/>
                          <a:ea typeface="宋体" panose="02010600030101010101" pitchFamily="2" charset="-122"/>
                          <a:cs typeface="宋体" panose="02010600030101010101" pitchFamily="2" charset="-122"/>
                        </a:rPr>
                        <a:t>int</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nchorCtr="1">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0">
                          <a:latin typeface="宋体" panose="02010600030101010101" pitchFamily="2" charset="-122"/>
                          <a:ea typeface="宋体" panose="02010600030101010101" pitchFamily="2" charset="-122"/>
                          <a:cs typeface="宋体" panose="02010600030101010101" pitchFamily="2" charset="-122"/>
                        </a:rPr>
                        <a:t>no</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nchorCtr="1">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0">
                          <a:latin typeface="宋体" panose="02010600030101010101" pitchFamily="2" charset="-122"/>
                          <a:ea typeface="宋体" panose="02010600030101010101" pitchFamily="2" charset="-122"/>
                          <a:cs typeface="宋体" panose="02010600030101010101" pitchFamily="2" charset="-122"/>
                        </a:rPr>
                        <a:t>yes</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nchorCtr="1">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0">
                          <a:latin typeface="宋体" panose="02010600030101010101" pitchFamily="2" charset="-122"/>
                          <a:ea typeface="宋体" panose="02010600030101010101" pitchFamily="2" charset="-122"/>
                          <a:cs typeface="宋体" panose="02010600030101010101" pitchFamily="2" charset="-122"/>
                        </a:rPr>
                        <a:t>外键</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nchorCtr="1">
                    <a:lnL w="12700" cap="flat" cmpd="sng">
                      <a:solidFill>
                        <a:srgbClr val="080000"/>
                      </a:solidFill>
                      <a:prstDash val="solid"/>
                      <a:headEnd type="none" w="med" len="med"/>
                      <a:tailEnd type="none" w="med" len="med"/>
                    </a:lnL>
                    <a:lnR cap="flat">
                      <a:noFill/>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604520">
                <a:tc>
                  <a:txBody>
                    <a:bodyPr/>
                    <a:lstStyle/>
                    <a:p>
                      <a:pPr indent="0">
                        <a:buNone/>
                      </a:pPr>
                      <a:r>
                        <a:rPr lang="en-US" sz="1600" b="0">
                          <a:latin typeface="宋体" panose="02010600030101010101" pitchFamily="2" charset="-122"/>
                          <a:ea typeface="宋体" panose="02010600030101010101" pitchFamily="2" charset="-122"/>
                          <a:cs typeface="宋体" panose="02010600030101010101" pitchFamily="2" charset="-122"/>
                        </a:rPr>
                        <a:t>评论内容</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nchorCtr="1">
                    <a:lnL>
                      <a:noFill/>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0">
                          <a:latin typeface="宋体" panose="02010600030101010101" pitchFamily="2" charset="-122"/>
                          <a:ea typeface="宋体" panose="02010600030101010101" pitchFamily="2" charset="-122"/>
                          <a:cs typeface="宋体" panose="02010600030101010101" pitchFamily="2" charset="-122"/>
                        </a:rPr>
                        <a:t>comment_content</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nchorCtr="1">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0">
                          <a:latin typeface="宋体" panose="02010600030101010101" pitchFamily="2" charset="-122"/>
                          <a:ea typeface="宋体" panose="02010600030101010101" pitchFamily="2" charset="-122"/>
                          <a:cs typeface="宋体" panose="02010600030101010101" pitchFamily="2" charset="-122"/>
                        </a:rPr>
                        <a:t>varchar(256)</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nchorCtr="1">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0">
                          <a:latin typeface="宋体" panose="02010600030101010101" pitchFamily="2" charset="-122"/>
                          <a:ea typeface="宋体" panose="02010600030101010101" pitchFamily="2" charset="-122"/>
                          <a:cs typeface="宋体" panose="02010600030101010101" pitchFamily="2" charset="-122"/>
                        </a:rPr>
                        <a:t>no</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nchorCtr="1">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0">
                          <a:latin typeface="宋体" panose="02010600030101010101" pitchFamily="2" charset="-122"/>
                          <a:ea typeface="宋体" panose="02010600030101010101" pitchFamily="2" charset="-122"/>
                          <a:cs typeface="宋体" panose="02010600030101010101" pitchFamily="2" charset="-122"/>
                        </a:rPr>
                        <a:t>yes</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nchorCtr="1">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0">
                          <a:latin typeface="宋体" panose="02010600030101010101" pitchFamily="2" charset="-122"/>
                          <a:ea typeface="宋体" panose="02010600030101010101" pitchFamily="2" charset="-122"/>
                          <a:cs typeface="宋体" panose="02010600030101010101" pitchFamily="2" charset="-122"/>
                        </a:rPr>
                        <a:t> </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nchorCtr="1">
                    <a:lnL w="12700" cap="flat" cmpd="sng">
                      <a:solidFill>
                        <a:srgbClr val="080000"/>
                      </a:solidFill>
                      <a:prstDash val="solid"/>
                      <a:headEnd type="none" w="med" len="med"/>
                      <a:tailEnd type="none" w="med" len="med"/>
                    </a:lnL>
                    <a:lnR cap="flat">
                      <a:noFill/>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604520">
                <a:tc>
                  <a:txBody>
                    <a:bodyPr/>
                    <a:lstStyle/>
                    <a:p>
                      <a:pPr indent="0">
                        <a:buNone/>
                      </a:pPr>
                      <a:r>
                        <a:rPr lang="en-US" sz="1600" b="0">
                          <a:latin typeface="宋体" panose="02010600030101010101" pitchFamily="2" charset="-122"/>
                          <a:ea typeface="宋体" panose="02010600030101010101" pitchFamily="2" charset="-122"/>
                          <a:cs typeface="宋体" panose="02010600030101010101" pitchFamily="2" charset="-122"/>
                        </a:rPr>
                        <a:t>发布评论时间</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nchorCtr="1">
                    <a:lnL>
                      <a:noFill/>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0">
                          <a:latin typeface="宋体" panose="02010600030101010101" pitchFamily="2" charset="-122"/>
                          <a:ea typeface="宋体" panose="02010600030101010101" pitchFamily="2" charset="-122"/>
                          <a:cs typeface="宋体" panose="02010600030101010101" pitchFamily="2" charset="-122"/>
                        </a:rPr>
                        <a:t>comment_time</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nchorCtr="1">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0">
                          <a:latin typeface="宋体" panose="02010600030101010101" pitchFamily="2" charset="-122"/>
                          <a:ea typeface="宋体" panose="02010600030101010101" pitchFamily="2" charset="-122"/>
                          <a:cs typeface="宋体" panose="02010600030101010101" pitchFamily="2" charset="-122"/>
                        </a:rPr>
                        <a:t>datetime</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nchorCtr="1">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0">
                          <a:latin typeface="宋体" panose="02010600030101010101" pitchFamily="2" charset="-122"/>
                          <a:ea typeface="宋体" panose="02010600030101010101" pitchFamily="2" charset="-122"/>
                          <a:cs typeface="宋体" panose="02010600030101010101" pitchFamily="2" charset="-122"/>
                        </a:rPr>
                        <a:t>no</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nchorCtr="1">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0">
                          <a:latin typeface="宋体" panose="02010600030101010101" pitchFamily="2" charset="-122"/>
                          <a:ea typeface="宋体" panose="02010600030101010101" pitchFamily="2" charset="-122"/>
                          <a:cs typeface="宋体" panose="02010600030101010101" pitchFamily="2" charset="-122"/>
                        </a:rPr>
                        <a:t>yes</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nchorCtr="1">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0">
                          <a:latin typeface="宋体" panose="02010600030101010101" pitchFamily="2" charset="-122"/>
                          <a:ea typeface="宋体" panose="02010600030101010101" pitchFamily="2" charset="-122"/>
                          <a:cs typeface="宋体" panose="02010600030101010101" pitchFamily="2" charset="-122"/>
                        </a:rPr>
                        <a:t> </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nchorCtr="1">
                    <a:lnL w="12700" cap="flat" cmpd="sng">
                      <a:solidFill>
                        <a:srgbClr val="080000"/>
                      </a:solidFill>
                      <a:prstDash val="solid"/>
                      <a:headEnd type="none" w="med" len="med"/>
                      <a:tailEnd type="none" w="med" len="med"/>
                    </a:lnL>
                    <a:lnR cap="flat">
                      <a:noFill/>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604520">
                <a:tc>
                  <a:txBody>
                    <a:bodyPr/>
                    <a:lstStyle/>
                    <a:p>
                      <a:pPr indent="0">
                        <a:buNone/>
                      </a:pPr>
                      <a:r>
                        <a:rPr lang="en-US" sz="1600" b="0">
                          <a:latin typeface="宋体" panose="02010600030101010101" pitchFamily="2" charset="-122"/>
                          <a:ea typeface="宋体" panose="02010600030101010101" pitchFamily="2" charset="-122"/>
                          <a:cs typeface="宋体" panose="02010600030101010101" pitchFamily="2" charset="-122"/>
                        </a:rPr>
                        <a:t>状态</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nchorCtr="1">
                    <a:lnL>
                      <a:noFill/>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0">
                          <a:latin typeface="宋体" panose="02010600030101010101" pitchFamily="2" charset="-122"/>
                          <a:ea typeface="宋体" panose="02010600030101010101" pitchFamily="2" charset="-122"/>
                          <a:cs typeface="宋体" panose="02010600030101010101" pitchFamily="2" charset="-122"/>
                        </a:rPr>
                        <a:t>status</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nchorCtr="1">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0">
                          <a:latin typeface="宋体" panose="02010600030101010101" pitchFamily="2" charset="-122"/>
                          <a:ea typeface="宋体" panose="02010600030101010101" pitchFamily="2" charset="-122"/>
                          <a:cs typeface="宋体" panose="02010600030101010101" pitchFamily="2" charset="-122"/>
                        </a:rPr>
                        <a:t>int</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nchorCtr="1">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0">
                          <a:latin typeface="宋体" panose="02010600030101010101" pitchFamily="2" charset="-122"/>
                          <a:ea typeface="宋体" panose="02010600030101010101" pitchFamily="2" charset="-122"/>
                          <a:cs typeface="宋体" panose="02010600030101010101" pitchFamily="2" charset="-122"/>
                        </a:rPr>
                        <a:t>no</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nchorCtr="1">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0">
                          <a:latin typeface="宋体" panose="02010600030101010101" pitchFamily="2" charset="-122"/>
                          <a:ea typeface="宋体" panose="02010600030101010101" pitchFamily="2" charset="-122"/>
                          <a:cs typeface="宋体" panose="02010600030101010101" pitchFamily="2" charset="-122"/>
                        </a:rPr>
                        <a:t>yes</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nchorCtr="1">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0">
                          <a:latin typeface="宋体" panose="02010600030101010101" pitchFamily="2" charset="-122"/>
                          <a:ea typeface="宋体" panose="02010600030101010101" pitchFamily="2" charset="-122"/>
                          <a:cs typeface="宋体" panose="02010600030101010101" pitchFamily="2" charset="-122"/>
                        </a:rPr>
                        <a:t>枚举</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nchorCtr="1">
                    <a:lnL w="12700" cap="flat" cmpd="sng">
                      <a:solidFill>
                        <a:srgbClr val="080000"/>
                      </a:solidFill>
                      <a:prstDash val="solid"/>
                      <a:headEnd type="none" w="med" len="med"/>
                      <a:tailEnd type="none" w="med" len="med"/>
                    </a:lnL>
                    <a:lnR cap="flat">
                      <a:noFill/>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p:cNvSpPr/>
          <p:nvPr/>
        </p:nvSpPr>
        <p:spPr>
          <a:xfrm>
            <a:off x="0" y="-1587"/>
            <a:ext cx="12192000" cy="6858000"/>
          </a:xfrm>
          <a:prstGeom prst="rect">
            <a:avLst/>
          </a:prstGeom>
          <a:solidFill>
            <a:srgbClr val="FBFC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1" name="图片 30"/>
          <p:cNvPicPr>
            <a:picLocks noChangeAspect="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rcRect t="38394"/>
          <a:stretch>
            <a:fillRect/>
          </a:stretch>
        </p:blipFill>
        <p:spPr>
          <a:xfrm>
            <a:off x="-29497" y="1"/>
            <a:ext cx="5074999" cy="1888733"/>
          </a:xfrm>
          <a:custGeom>
            <a:avLst/>
            <a:gdLst>
              <a:gd name="connsiteX0" fmla="*/ 0 w 5074999"/>
              <a:gd name="connsiteY0" fmla="*/ 0 h 1888733"/>
              <a:gd name="connsiteX1" fmla="*/ 5074999 w 5074999"/>
              <a:gd name="connsiteY1" fmla="*/ 0 h 1888733"/>
              <a:gd name="connsiteX2" fmla="*/ 5074999 w 5074999"/>
              <a:gd name="connsiteY2" fmla="*/ 1888733 h 1888733"/>
              <a:gd name="connsiteX3" fmla="*/ 0 w 5074999"/>
              <a:gd name="connsiteY3" fmla="*/ 1888733 h 1888733"/>
            </a:gdLst>
            <a:ahLst/>
            <a:cxnLst>
              <a:cxn ang="0">
                <a:pos x="connsiteX0" y="connsiteY0"/>
              </a:cxn>
              <a:cxn ang="0">
                <a:pos x="connsiteX1" y="connsiteY1"/>
              </a:cxn>
              <a:cxn ang="0">
                <a:pos x="connsiteX2" y="connsiteY2"/>
              </a:cxn>
              <a:cxn ang="0">
                <a:pos x="connsiteX3" y="connsiteY3"/>
              </a:cxn>
            </a:cxnLst>
            <a:rect l="l" t="t" r="r" b="b"/>
            <a:pathLst>
              <a:path w="5074999" h="1888733">
                <a:moveTo>
                  <a:pt x="0" y="0"/>
                </a:moveTo>
                <a:lnTo>
                  <a:pt x="5074999" y="0"/>
                </a:lnTo>
                <a:lnTo>
                  <a:pt x="5074999" y="1888733"/>
                </a:lnTo>
                <a:lnTo>
                  <a:pt x="0" y="1888733"/>
                </a:lnTo>
                <a:close/>
              </a:path>
            </a:pathLst>
          </a:custGeom>
        </p:spPr>
      </p:pic>
      <p:sp>
        <p:nvSpPr>
          <p:cNvPr id="32" name="文本框 31"/>
          <p:cNvSpPr txBox="1"/>
          <p:nvPr/>
        </p:nvSpPr>
        <p:spPr>
          <a:xfrm>
            <a:off x="206477" y="176980"/>
            <a:ext cx="4365523" cy="521970"/>
          </a:xfrm>
          <a:prstGeom prst="rect">
            <a:avLst/>
          </a:prstGeom>
          <a:noFill/>
        </p:spPr>
        <p:txBody>
          <a:bodyPr wrap="square" rtlCol="0">
            <a:spAutoFit/>
          </a:bodyPr>
          <a:lstStyle/>
          <a:p>
            <a:r>
              <a:rPr lang="zh-CN" altLang="en-US" sz="2800" dirty="0">
                <a:solidFill>
                  <a:schemeClr val="bg1"/>
                </a:solidFill>
              </a:rPr>
              <a:t>用户角色</a:t>
            </a:r>
          </a:p>
        </p:txBody>
      </p:sp>
      <p:sp>
        <p:nvSpPr>
          <p:cNvPr id="781" name="Shape 781"/>
          <p:cNvSpPr/>
          <p:nvPr/>
        </p:nvSpPr>
        <p:spPr>
          <a:xfrm>
            <a:off x="3038606" y="2117907"/>
            <a:ext cx="2025651" cy="4826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9601" y="0"/>
                </a:lnTo>
                <a:lnTo>
                  <a:pt x="21600" y="10779"/>
                </a:lnTo>
                <a:lnTo>
                  <a:pt x="19644" y="21600"/>
                </a:lnTo>
                <a:lnTo>
                  <a:pt x="131" y="21600"/>
                </a:lnTo>
              </a:path>
            </a:pathLst>
          </a:custGeom>
          <a:ln w="12700">
            <a:solidFill>
              <a:schemeClr val="accent3"/>
            </a:solidFill>
            <a:miter lim="400000"/>
          </a:ln>
        </p:spPr>
        <p:txBody>
          <a:bodyPr lIns="0" tIns="0" rIns="0" bIns="0" anchor="ctr"/>
          <a:lstStyle/>
          <a:p>
            <a:pPr lvl="0"/>
            <a:endParaRPr sz="2400">
              <a:cs typeface="+mn-ea"/>
              <a:sym typeface="+mn-lt"/>
            </a:endParaRPr>
          </a:p>
        </p:txBody>
      </p:sp>
      <p:sp>
        <p:nvSpPr>
          <p:cNvPr id="783" name="Shape 783"/>
          <p:cNvSpPr/>
          <p:nvPr/>
        </p:nvSpPr>
        <p:spPr>
          <a:xfrm>
            <a:off x="2403785" y="2041347"/>
            <a:ext cx="635000" cy="6350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accent3"/>
          </a:solidFill>
          <a:ln w="12700" cap="flat">
            <a:noFill/>
            <a:miter lim="400000"/>
          </a:ln>
          <a:effectLst/>
        </p:spPr>
        <p:txBody>
          <a:bodyPr wrap="square" lIns="0" tIns="0" rIns="0" bIns="0" numCol="1" anchor="ctr">
            <a:noAutofit/>
          </a:bodyPr>
          <a:lstStyle/>
          <a:p>
            <a:pPr defTabSz="292100">
              <a:defRPr sz="4000">
                <a:solidFill>
                  <a:srgbClr val="FFFFFF"/>
                </a:solidFill>
                <a:effectLst>
                  <a:outerShdw blurRad="38100" dist="12700" dir="5400000" rotWithShape="0">
                    <a:srgbClr val="000000">
                      <a:alpha val="50000"/>
                    </a:srgbClr>
                  </a:outerShdw>
                </a:effectLst>
              </a:defRPr>
            </a:pPr>
            <a:endParaRPr sz="5335">
              <a:cs typeface="+mn-ea"/>
              <a:sym typeface="+mn-lt"/>
            </a:endParaRPr>
          </a:p>
        </p:txBody>
      </p:sp>
      <p:sp>
        <p:nvSpPr>
          <p:cNvPr id="786" name="Shape 786"/>
          <p:cNvSpPr/>
          <p:nvPr/>
        </p:nvSpPr>
        <p:spPr>
          <a:xfrm>
            <a:off x="1527810" y="2829243"/>
            <a:ext cx="4477385" cy="2116455"/>
          </a:xfrm>
          <a:prstGeom prst="rect">
            <a:avLst/>
          </a:prstGeom>
          <a:ln w="12700">
            <a:miter lim="400000"/>
          </a:ln>
        </p:spPr>
        <p:txBody>
          <a:bodyPr wrap="square" lIns="25400" tIns="25400" rIns="25400" bIns="25400" anchor="ctr">
            <a:spAutoFit/>
          </a:bodyPr>
          <a:lstStyle/>
          <a:p>
            <a:pPr indent="406400" defTabSz="228600" fontAlgn="auto">
              <a:lnSpc>
                <a:spcPct val="140000"/>
              </a:lnSpc>
              <a:defRPr sz="1800"/>
              <a:extLst>
                <a:ext uri="{35155182-B16C-46BC-9424-99874614C6A1}">
                  <wpsdc:indentchars xmlns="" xmlns:wpsdc="http://www.wps.cn/officeDocument/2017/drawingmlCustomData" val="200" checksum="1740828767"/>
                </a:ext>
              </a:extLst>
            </a:pPr>
            <a:r>
              <a:rPr lang="zh-CN" sz="1600" dirty="0">
                <a:cs typeface="+mn-ea"/>
                <a:sym typeface="+mn-lt"/>
              </a:rPr>
              <a:t>在本系统中的所有用户，一共分为两种角色：平台用户和管理员用户。其中，普通用户有着最基本的系统使用权限，包括注册登录、修改密码、发布博客、查看博客、删除博客、编辑博客、进入个人主页、在博客下面发布评论、编辑评论、删除评论以及进入多人聊天室和搜索站内信息。</a:t>
            </a:r>
          </a:p>
        </p:txBody>
      </p:sp>
      <p:sp>
        <p:nvSpPr>
          <p:cNvPr id="787" name="Shape 787"/>
          <p:cNvSpPr/>
          <p:nvPr/>
        </p:nvSpPr>
        <p:spPr>
          <a:xfrm>
            <a:off x="7630926" y="2117907"/>
            <a:ext cx="2025651" cy="4826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9601" y="0"/>
                </a:lnTo>
                <a:lnTo>
                  <a:pt x="21600" y="10779"/>
                </a:lnTo>
                <a:lnTo>
                  <a:pt x="19644" y="21600"/>
                </a:lnTo>
                <a:lnTo>
                  <a:pt x="131" y="21600"/>
                </a:lnTo>
              </a:path>
            </a:pathLst>
          </a:custGeom>
          <a:ln w="12700">
            <a:solidFill>
              <a:schemeClr val="accent3"/>
            </a:solidFill>
            <a:miter lim="400000"/>
          </a:ln>
        </p:spPr>
        <p:txBody>
          <a:bodyPr lIns="0" tIns="0" rIns="0" bIns="0" anchor="ctr"/>
          <a:lstStyle/>
          <a:p>
            <a:pPr lvl="0"/>
            <a:endParaRPr sz="2400">
              <a:cs typeface="+mn-ea"/>
              <a:sym typeface="+mn-lt"/>
            </a:endParaRPr>
          </a:p>
        </p:txBody>
      </p:sp>
      <p:sp>
        <p:nvSpPr>
          <p:cNvPr id="789" name="Shape 789"/>
          <p:cNvSpPr/>
          <p:nvPr/>
        </p:nvSpPr>
        <p:spPr>
          <a:xfrm>
            <a:off x="6985310" y="2045791"/>
            <a:ext cx="635000" cy="6350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accent3"/>
          </a:solidFill>
          <a:ln w="12700" cap="flat">
            <a:noFill/>
            <a:miter lim="400000"/>
          </a:ln>
          <a:effectLst/>
        </p:spPr>
        <p:txBody>
          <a:bodyPr wrap="square" lIns="0" tIns="0" rIns="0" bIns="0" numCol="1" anchor="ctr">
            <a:noAutofit/>
          </a:bodyPr>
          <a:lstStyle/>
          <a:p>
            <a:pPr defTabSz="292100">
              <a:defRPr sz="4000">
                <a:solidFill>
                  <a:srgbClr val="FFFFFF"/>
                </a:solidFill>
                <a:effectLst>
                  <a:outerShdw blurRad="38100" dist="12700" dir="5400000" rotWithShape="0">
                    <a:srgbClr val="000000">
                      <a:alpha val="50000"/>
                    </a:srgbClr>
                  </a:outerShdw>
                </a:effectLst>
              </a:defRPr>
            </a:pPr>
            <a:endParaRPr sz="5335">
              <a:cs typeface="+mn-ea"/>
              <a:sym typeface="+mn-lt"/>
            </a:endParaRPr>
          </a:p>
        </p:txBody>
      </p:sp>
      <p:sp>
        <p:nvSpPr>
          <p:cNvPr id="3" name="文本框 2"/>
          <p:cNvSpPr txBox="1"/>
          <p:nvPr/>
        </p:nvSpPr>
        <p:spPr>
          <a:xfrm>
            <a:off x="3052748" y="2212406"/>
            <a:ext cx="1579196" cy="368300"/>
          </a:xfrm>
          <a:prstGeom prst="rect">
            <a:avLst/>
          </a:prstGeom>
          <a:noFill/>
        </p:spPr>
        <p:txBody>
          <a:bodyPr wrap="square" rtlCol="0">
            <a:spAutoFit/>
          </a:bodyPr>
          <a:lstStyle/>
          <a:p>
            <a:r>
              <a:rPr lang="zh-CN" altLang="en-US" b="1" dirty="0">
                <a:cs typeface="+mn-ea"/>
                <a:sym typeface="+mn-lt"/>
              </a:rPr>
              <a:t>普通用户</a:t>
            </a:r>
          </a:p>
        </p:txBody>
      </p:sp>
      <p:sp>
        <p:nvSpPr>
          <p:cNvPr id="23" name="文本框 22"/>
          <p:cNvSpPr txBox="1"/>
          <p:nvPr/>
        </p:nvSpPr>
        <p:spPr>
          <a:xfrm>
            <a:off x="7717450" y="2212406"/>
            <a:ext cx="1579196" cy="368300"/>
          </a:xfrm>
          <a:prstGeom prst="rect">
            <a:avLst/>
          </a:prstGeom>
          <a:noFill/>
        </p:spPr>
        <p:txBody>
          <a:bodyPr wrap="square" rtlCol="0">
            <a:spAutoFit/>
          </a:bodyPr>
          <a:lstStyle/>
          <a:p>
            <a:r>
              <a:rPr lang="zh-CN" altLang="en-US" b="1" dirty="0">
                <a:cs typeface="+mn-ea"/>
                <a:sym typeface="+mn-lt"/>
              </a:rPr>
              <a:t>管理员用户</a:t>
            </a:r>
          </a:p>
        </p:txBody>
      </p:sp>
      <p:sp>
        <p:nvSpPr>
          <p:cNvPr id="25" name="Shape 786"/>
          <p:cNvSpPr/>
          <p:nvPr/>
        </p:nvSpPr>
        <p:spPr>
          <a:xfrm>
            <a:off x="6468110" y="2829243"/>
            <a:ext cx="4351020" cy="2805430"/>
          </a:xfrm>
          <a:prstGeom prst="rect">
            <a:avLst/>
          </a:prstGeom>
          <a:ln w="12700">
            <a:miter lim="400000"/>
          </a:ln>
        </p:spPr>
        <p:txBody>
          <a:bodyPr wrap="square" lIns="25400" tIns="25400" rIns="25400" bIns="25400" anchor="ctr">
            <a:spAutoFit/>
          </a:bodyPr>
          <a:lstStyle/>
          <a:p>
            <a:pPr indent="406400" defTabSz="228600" fontAlgn="auto">
              <a:lnSpc>
                <a:spcPct val="140000"/>
              </a:lnSpc>
              <a:defRPr sz="1800"/>
              <a:extLst>
                <a:ext uri="{35155182-B16C-46BC-9424-99874614C6A1}">
                  <wpsdc:indentchars xmlns="" xmlns:wpsdc="http://www.wps.cn/officeDocument/2017/drawingmlCustomData" val="200" checksum="1740828767"/>
                </a:ext>
              </a:extLst>
            </a:pPr>
            <a:r>
              <a:rPr lang="zh-CN" altLang="en-US" sz="1600" dirty="0">
                <a:cs typeface="+mn-ea"/>
                <a:sym typeface="+mn-lt"/>
              </a:rPr>
              <a:t>系统中的另一种角色是管理员用户，管理员用户首先拥有普通用户的所有权限，除此之外，管理员用户还拥有系统管理权限，具体包括：管理员可以删除任何用户发布端博客，也可以删除任何用户发布的评论。除此之外，管理员用户还拥有查看用户、删除用户、恢复用户、禁言用户等高级权限，禁言的时候管理员可以选择禁言时间是永久还是期限。</a:t>
            </a:r>
          </a:p>
        </p:txBody>
      </p:sp>
      <p:sp>
        <p:nvSpPr>
          <p:cNvPr id="5" name="Shape 784"/>
          <p:cNvSpPr/>
          <p:nvPr/>
        </p:nvSpPr>
        <p:spPr>
          <a:xfrm>
            <a:off x="2518405" y="1953077"/>
            <a:ext cx="405760" cy="727720"/>
          </a:xfrm>
          <a:prstGeom prst="rect">
            <a:avLst/>
          </a:prstGeom>
          <a:noFill/>
          <a:ln w="12700" cap="flat">
            <a:noFill/>
            <a:miter lim="400000"/>
          </a:ln>
          <a:effectLst/>
        </p:spPr>
        <p:txBody>
          <a:bodyPr wrap="square" lIns="67733" tIns="67733" rIns="67733" bIns="67733" numCol="1" anchor="ctr">
            <a:spAutoFit/>
          </a:bodyPr>
          <a:lstStyle>
            <a:lvl1pPr>
              <a:lnSpc>
                <a:spcPct val="120000"/>
              </a:lnSpc>
              <a:defRPr sz="3000" b="1">
                <a:solidFill>
                  <a:srgbClr val="FFFFFF"/>
                </a:solidFill>
                <a:latin typeface="Arimo"/>
                <a:ea typeface="Arimo"/>
                <a:cs typeface="Arimo"/>
                <a:sym typeface="Arimo"/>
              </a:defRPr>
            </a:lvl1pPr>
          </a:lstStyle>
          <a:p>
            <a:pPr lvl="0">
              <a:defRPr sz="1800" b="0">
                <a:solidFill>
                  <a:srgbClr val="000000"/>
                </a:solidFill>
              </a:defRPr>
            </a:pPr>
            <a:r>
              <a:rPr sz="3200" dirty="0">
                <a:solidFill>
                  <a:schemeClr val="tx1"/>
                </a:solidFill>
                <a:latin typeface="+mn-lt"/>
                <a:ea typeface="+mn-ea"/>
                <a:cs typeface="+mn-ea"/>
                <a:sym typeface="+mn-lt"/>
              </a:rPr>
              <a:t>1</a:t>
            </a:r>
          </a:p>
        </p:txBody>
      </p:sp>
      <p:sp>
        <p:nvSpPr>
          <p:cNvPr id="6" name="Shape 784"/>
          <p:cNvSpPr/>
          <p:nvPr/>
        </p:nvSpPr>
        <p:spPr>
          <a:xfrm>
            <a:off x="7099930" y="1996262"/>
            <a:ext cx="405760" cy="725170"/>
          </a:xfrm>
          <a:prstGeom prst="rect">
            <a:avLst/>
          </a:prstGeom>
          <a:noFill/>
          <a:ln w="12700" cap="flat">
            <a:noFill/>
            <a:miter lim="400000"/>
          </a:ln>
          <a:effectLst/>
        </p:spPr>
        <p:txBody>
          <a:bodyPr wrap="square" lIns="67733" tIns="67733" rIns="67733" bIns="67733" numCol="1" anchor="ctr">
            <a:spAutoFit/>
          </a:bodyPr>
          <a:lstStyle>
            <a:lvl1pPr>
              <a:lnSpc>
                <a:spcPct val="120000"/>
              </a:lnSpc>
              <a:defRPr sz="3000" b="1">
                <a:solidFill>
                  <a:srgbClr val="FFFFFF"/>
                </a:solidFill>
                <a:latin typeface="Arimo"/>
                <a:ea typeface="Arimo"/>
                <a:cs typeface="Arimo"/>
                <a:sym typeface="Arimo"/>
              </a:defRPr>
            </a:lvl1pPr>
          </a:lstStyle>
          <a:p>
            <a:pPr lvl="0">
              <a:defRPr sz="1800" b="0">
                <a:solidFill>
                  <a:srgbClr val="000000"/>
                </a:solidFill>
              </a:defRPr>
            </a:pPr>
            <a:r>
              <a:rPr lang="en-US" sz="3200" dirty="0">
                <a:solidFill>
                  <a:schemeClr val="tx1"/>
                </a:solidFill>
                <a:latin typeface="+mn-lt"/>
                <a:ea typeface="+mn-ea"/>
                <a:cs typeface="+mn-ea"/>
                <a:sym typeface="+mn-lt"/>
              </a:rPr>
              <a:t>2</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p:cNvSpPr/>
          <p:nvPr/>
        </p:nvSpPr>
        <p:spPr>
          <a:xfrm>
            <a:off x="0" y="-1587"/>
            <a:ext cx="12192000" cy="6858000"/>
          </a:xfrm>
          <a:prstGeom prst="rect">
            <a:avLst/>
          </a:prstGeom>
          <a:solidFill>
            <a:srgbClr val="FBFC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1" name="图片 30"/>
          <p:cNvPicPr>
            <a:picLocks noChangeAspect="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rcRect t="38394"/>
          <a:stretch>
            <a:fillRect/>
          </a:stretch>
        </p:blipFill>
        <p:spPr>
          <a:xfrm>
            <a:off x="-29497" y="1"/>
            <a:ext cx="5074999" cy="1888733"/>
          </a:xfrm>
          <a:custGeom>
            <a:avLst/>
            <a:gdLst>
              <a:gd name="connsiteX0" fmla="*/ 0 w 5074999"/>
              <a:gd name="connsiteY0" fmla="*/ 0 h 1888733"/>
              <a:gd name="connsiteX1" fmla="*/ 5074999 w 5074999"/>
              <a:gd name="connsiteY1" fmla="*/ 0 h 1888733"/>
              <a:gd name="connsiteX2" fmla="*/ 5074999 w 5074999"/>
              <a:gd name="connsiteY2" fmla="*/ 1888733 h 1888733"/>
              <a:gd name="connsiteX3" fmla="*/ 0 w 5074999"/>
              <a:gd name="connsiteY3" fmla="*/ 1888733 h 1888733"/>
            </a:gdLst>
            <a:ahLst/>
            <a:cxnLst>
              <a:cxn ang="0">
                <a:pos x="connsiteX0" y="connsiteY0"/>
              </a:cxn>
              <a:cxn ang="0">
                <a:pos x="connsiteX1" y="connsiteY1"/>
              </a:cxn>
              <a:cxn ang="0">
                <a:pos x="connsiteX2" y="connsiteY2"/>
              </a:cxn>
              <a:cxn ang="0">
                <a:pos x="connsiteX3" y="connsiteY3"/>
              </a:cxn>
            </a:cxnLst>
            <a:rect l="l" t="t" r="r" b="b"/>
            <a:pathLst>
              <a:path w="5074999" h="1888733">
                <a:moveTo>
                  <a:pt x="0" y="0"/>
                </a:moveTo>
                <a:lnTo>
                  <a:pt x="5074999" y="0"/>
                </a:lnTo>
                <a:lnTo>
                  <a:pt x="5074999" y="1888733"/>
                </a:lnTo>
                <a:lnTo>
                  <a:pt x="0" y="1888733"/>
                </a:lnTo>
                <a:close/>
              </a:path>
            </a:pathLst>
          </a:custGeom>
        </p:spPr>
      </p:pic>
      <p:sp>
        <p:nvSpPr>
          <p:cNvPr id="32" name="文本框 31"/>
          <p:cNvSpPr txBox="1"/>
          <p:nvPr/>
        </p:nvSpPr>
        <p:spPr>
          <a:xfrm>
            <a:off x="206477" y="176980"/>
            <a:ext cx="4365523" cy="521970"/>
          </a:xfrm>
          <a:prstGeom prst="rect">
            <a:avLst/>
          </a:prstGeom>
          <a:noFill/>
        </p:spPr>
        <p:txBody>
          <a:bodyPr wrap="square" rtlCol="0">
            <a:spAutoFit/>
          </a:bodyPr>
          <a:lstStyle/>
          <a:p>
            <a:r>
              <a:rPr lang="zh-CN" altLang="en-US" sz="2800" dirty="0">
                <a:solidFill>
                  <a:schemeClr val="bg1"/>
                </a:solidFill>
              </a:rPr>
              <a:t>用户角色</a:t>
            </a:r>
          </a:p>
        </p:txBody>
      </p:sp>
      <p:pic>
        <p:nvPicPr>
          <p:cNvPr id="2" name="图片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16355" y="636270"/>
            <a:ext cx="4009390" cy="4845050"/>
          </a:xfrm>
          <a:prstGeom prst="rect">
            <a:avLst/>
          </a:prstGeom>
        </p:spPr>
      </p:pic>
      <p:pic>
        <p:nvPicPr>
          <p:cNvPr id="4" name="图片 3"/>
          <p:cNvPicPr>
            <a:picLocks noChangeAspect="1"/>
          </p:cNvPicPr>
          <p:nvPr/>
        </p:nvPicPr>
        <p:blipFill>
          <a:blip r:embed="rId5" cstate="print">
            <a:extLst>
              <a:ext uri="{28A0092B-C50C-407E-A947-70E740481C1C}">
                <a14:useLocalDpi xmlns:a14="http://schemas.microsoft.com/office/drawing/2010/main" val="0"/>
              </a:ext>
            </a:extLst>
          </a:blip>
          <a:srcRect t="2422" r="-40" b="2304"/>
          <a:stretch>
            <a:fillRect/>
          </a:stretch>
        </p:blipFill>
        <p:spPr>
          <a:xfrm>
            <a:off x="6107430" y="542290"/>
            <a:ext cx="5106670" cy="4754880"/>
          </a:xfrm>
          <a:prstGeom prst="rect">
            <a:avLst/>
          </a:prstGeom>
          <a:ln>
            <a:noFill/>
          </a:ln>
        </p:spPr>
      </p:pic>
      <p:sp>
        <p:nvSpPr>
          <p:cNvPr id="24" name="Shape 781"/>
          <p:cNvSpPr/>
          <p:nvPr/>
        </p:nvSpPr>
        <p:spPr>
          <a:xfrm>
            <a:off x="3307846" y="5646602"/>
            <a:ext cx="2025651" cy="4826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9601" y="0"/>
                </a:lnTo>
                <a:lnTo>
                  <a:pt x="21600" y="10779"/>
                </a:lnTo>
                <a:lnTo>
                  <a:pt x="19644" y="21600"/>
                </a:lnTo>
                <a:lnTo>
                  <a:pt x="131" y="21600"/>
                </a:lnTo>
              </a:path>
            </a:pathLst>
          </a:custGeom>
          <a:ln w="12700">
            <a:solidFill>
              <a:schemeClr val="accent3"/>
            </a:solidFill>
            <a:miter lim="400000"/>
          </a:ln>
        </p:spPr>
        <p:txBody>
          <a:bodyPr lIns="0" tIns="0" rIns="0" bIns="0" anchor="ctr"/>
          <a:lstStyle/>
          <a:p>
            <a:pPr lvl="0"/>
            <a:endParaRPr sz="2400">
              <a:cs typeface="+mn-ea"/>
              <a:sym typeface="+mn-lt"/>
            </a:endParaRPr>
          </a:p>
        </p:txBody>
      </p:sp>
      <p:sp>
        <p:nvSpPr>
          <p:cNvPr id="26" name="Shape 783"/>
          <p:cNvSpPr/>
          <p:nvPr/>
        </p:nvSpPr>
        <p:spPr>
          <a:xfrm>
            <a:off x="2673025" y="5570042"/>
            <a:ext cx="635000" cy="6350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accent3"/>
          </a:solidFill>
          <a:ln w="12700" cap="flat">
            <a:noFill/>
            <a:miter lim="400000"/>
          </a:ln>
          <a:effectLst/>
        </p:spPr>
        <p:txBody>
          <a:bodyPr wrap="square" lIns="0" tIns="0" rIns="0" bIns="0" numCol="1" anchor="ctr">
            <a:noAutofit/>
          </a:bodyPr>
          <a:lstStyle/>
          <a:p>
            <a:pPr defTabSz="292100">
              <a:defRPr sz="4000">
                <a:solidFill>
                  <a:srgbClr val="FFFFFF"/>
                </a:solidFill>
                <a:effectLst>
                  <a:outerShdw blurRad="38100" dist="12700" dir="5400000" rotWithShape="0">
                    <a:srgbClr val="000000">
                      <a:alpha val="50000"/>
                    </a:srgbClr>
                  </a:outerShdw>
                </a:effectLst>
              </a:defRPr>
            </a:pPr>
            <a:endParaRPr sz="5335">
              <a:cs typeface="+mn-ea"/>
              <a:sym typeface="+mn-lt"/>
            </a:endParaRPr>
          </a:p>
        </p:txBody>
      </p:sp>
      <p:sp>
        <p:nvSpPr>
          <p:cNvPr id="27" name="Shape 787"/>
          <p:cNvSpPr/>
          <p:nvPr/>
        </p:nvSpPr>
        <p:spPr>
          <a:xfrm>
            <a:off x="7900166" y="5646602"/>
            <a:ext cx="2025651" cy="4826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9601" y="0"/>
                </a:lnTo>
                <a:lnTo>
                  <a:pt x="21600" y="10779"/>
                </a:lnTo>
                <a:lnTo>
                  <a:pt x="19644" y="21600"/>
                </a:lnTo>
                <a:lnTo>
                  <a:pt x="131" y="21600"/>
                </a:lnTo>
              </a:path>
            </a:pathLst>
          </a:custGeom>
          <a:ln w="12700">
            <a:solidFill>
              <a:schemeClr val="accent3"/>
            </a:solidFill>
            <a:miter lim="400000"/>
          </a:ln>
        </p:spPr>
        <p:txBody>
          <a:bodyPr lIns="0" tIns="0" rIns="0" bIns="0" anchor="ctr"/>
          <a:lstStyle/>
          <a:p>
            <a:pPr lvl="0"/>
            <a:endParaRPr sz="2400">
              <a:cs typeface="+mn-ea"/>
              <a:sym typeface="+mn-lt"/>
            </a:endParaRPr>
          </a:p>
        </p:txBody>
      </p:sp>
      <p:sp>
        <p:nvSpPr>
          <p:cNvPr id="28" name="Shape 789"/>
          <p:cNvSpPr/>
          <p:nvPr/>
        </p:nvSpPr>
        <p:spPr>
          <a:xfrm>
            <a:off x="7254550" y="5574486"/>
            <a:ext cx="635000" cy="6350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accent3"/>
          </a:solidFill>
          <a:ln w="12700" cap="flat">
            <a:noFill/>
            <a:miter lim="400000"/>
          </a:ln>
          <a:effectLst/>
        </p:spPr>
        <p:txBody>
          <a:bodyPr wrap="square" lIns="0" tIns="0" rIns="0" bIns="0" numCol="1" anchor="ctr">
            <a:noAutofit/>
          </a:bodyPr>
          <a:lstStyle/>
          <a:p>
            <a:pPr defTabSz="292100">
              <a:defRPr sz="4000">
                <a:solidFill>
                  <a:srgbClr val="FFFFFF"/>
                </a:solidFill>
                <a:effectLst>
                  <a:outerShdw blurRad="38100" dist="12700" dir="5400000" rotWithShape="0">
                    <a:srgbClr val="000000">
                      <a:alpha val="50000"/>
                    </a:srgbClr>
                  </a:outerShdw>
                </a:effectLst>
              </a:defRPr>
            </a:pPr>
            <a:endParaRPr sz="5335">
              <a:cs typeface="+mn-ea"/>
              <a:sym typeface="+mn-lt"/>
            </a:endParaRPr>
          </a:p>
        </p:txBody>
      </p:sp>
      <p:sp>
        <p:nvSpPr>
          <p:cNvPr id="30" name="文本框 29"/>
          <p:cNvSpPr txBox="1"/>
          <p:nvPr/>
        </p:nvSpPr>
        <p:spPr>
          <a:xfrm>
            <a:off x="3321988" y="5741101"/>
            <a:ext cx="1579196" cy="368300"/>
          </a:xfrm>
          <a:prstGeom prst="rect">
            <a:avLst/>
          </a:prstGeom>
          <a:noFill/>
        </p:spPr>
        <p:txBody>
          <a:bodyPr wrap="square" rtlCol="0">
            <a:spAutoFit/>
          </a:bodyPr>
          <a:lstStyle/>
          <a:p>
            <a:r>
              <a:rPr lang="zh-CN" altLang="en-US" b="1" dirty="0">
                <a:cs typeface="+mn-ea"/>
                <a:sym typeface="+mn-lt"/>
              </a:rPr>
              <a:t>普通用户</a:t>
            </a:r>
          </a:p>
        </p:txBody>
      </p:sp>
      <p:sp>
        <p:nvSpPr>
          <p:cNvPr id="33" name="文本框 32"/>
          <p:cNvSpPr txBox="1"/>
          <p:nvPr/>
        </p:nvSpPr>
        <p:spPr>
          <a:xfrm>
            <a:off x="7986690" y="5741101"/>
            <a:ext cx="1579196" cy="368300"/>
          </a:xfrm>
          <a:prstGeom prst="rect">
            <a:avLst/>
          </a:prstGeom>
          <a:noFill/>
        </p:spPr>
        <p:txBody>
          <a:bodyPr wrap="square" rtlCol="0">
            <a:spAutoFit/>
          </a:bodyPr>
          <a:lstStyle/>
          <a:p>
            <a:r>
              <a:rPr lang="zh-CN" altLang="en-US" b="1" dirty="0">
                <a:cs typeface="+mn-ea"/>
                <a:sym typeface="+mn-lt"/>
              </a:rPr>
              <a:t>管理员用户</a:t>
            </a:r>
          </a:p>
        </p:txBody>
      </p:sp>
      <p:sp>
        <p:nvSpPr>
          <p:cNvPr id="34" name="Shape 784"/>
          <p:cNvSpPr/>
          <p:nvPr/>
        </p:nvSpPr>
        <p:spPr>
          <a:xfrm>
            <a:off x="2787645" y="5481772"/>
            <a:ext cx="405760" cy="727720"/>
          </a:xfrm>
          <a:prstGeom prst="rect">
            <a:avLst/>
          </a:prstGeom>
          <a:noFill/>
          <a:ln w="12700" cap="flat">
            <a:noFill/>
            <a:miter lim="400000"/>
          </a:ln>
          <a:effectLst/>
        </p:spPr>
        <p:txBody>
          <a:bodyPr wrap="square" lIns="67733" tIns="67733" rIns="67733" bIns="67733" numCol="1" anchor="ctr">
            <a:spAutoFit/>
          </a:bodyPr>
          <a:lstStyle>
            <a:lvl1pPr>
              <a:lnSpc>
                <a:spcPct val="120000"/>
              </a:lnSpc>
              <a:defRPr sz="3000" b="1">
                <a:solidFill>
                  <a:srgbClr val="FFFFFF"/>
                </a:solidFill>
                <a:latin typeface="Arimo"/>
                <a:ea typeface="Arimo"/>
                <a:cs typeface="Arimo"/>
                <a:sym typeface="Arimo"/>
              </a:defRPr>
            </a:lvl1pPr>
          </a:lstStyle>
          <a:p>
            <a:pPr lvl="0">
              <a:defRPr sz="1800" b="0">
                <a:solidFill>
                  <a:srgbClr val="000000"/>
                </a:solidFill>
              </a:defRPr>
            </a:pPr>
            <a:r>
              <a:rPr sz="3200" dirty="0">
                <a:solidFill>
                  <a:schemeClr val="tx1"/>
                </a:solidFill>
                <a:latin typeface="+mn-lt"/>
                <a:ea typeface="+mn-ea"/>
                <a:cs typeface="+mn-ea"/>
                <a:sym typeface="+mn-lt"/>
              </a:rPr>
              <a:t>1</a:t>
            </a:r>
          </a:p>
        </p:txBody>
      </p:sp>
      <p:sp>
        <p:nvSpPr>
          <p:cNvPr id="35" name="Shape 784"/>
          <p:cNvSpPr/>
          <p:nvPr/>
        </p:nvSpPr>
        <p:spPr>
          <a:xfrm>
            <a:off x="7369170" y="5524957"/>
            <a:ext cx="405760" cy="725170"/>
          </a:xfrm>
          <a:prstGeom prst="rect">
            <a:avLst/>
          </a:prstGeom>
          <a:noFill/>
          <a:ln w="12700" cap="flat">
            <a:noFill/>
            <a:miter lim="400000"/>
          </a:ln>
          <a:effectLst/>
        </p:spPr>
        <p:txBody>
          <a:bodyPr wrap="square" lIns="67733" tIns="67733" rIns="67733" bIns="67733" numCol="1" anchor="ctr">
            <a:spAutoFit/>
          </a:bodyPr>
          <a:lstStyle>
            <a:lvl1pPr>
              <a:lnSpc>
                <a:spcPct val="120000"/>
              </a:lnSpc>
              <a:defRPr sz="3000" b="1">
                <a:solidFill>
                  <a:srgbClr val="FFFFFF"/>
                </a:solidFill>
                <a:latin typeface="Arimo"/>
                <a:ea typeface="Arimo"/>
                <a:cs typeface="Arimo"/>
                <a:sym typeface="Arimo"/>
              </a:defRPr>
            </a:lvl1pPr>
          </a:lstStyle>
          <a:p>
            <a:pPr lvl="0">
              <a:defRPr sz="1800" b="0">
                <a:solidFill>
                  <a:srgbClr val="000000"/>
                </a:solidFill>
              </a:defRPr>
            </a:pPr>
            <a:r>
              <a:rPr lang="en-US" sz="3200" dirty="0">
                <a:solidFill>
                  <a:schemeClr val="tx1"/>
                </a:solidFill>
                <a:latin typeface="+mn-lt"/>
                <a:ea typeface="+mn-ea"/>
                <a:cs typeface="+mn-ea"/>
                <a:sym typeface="+mn-lt"/>
              </a:rPr>
              <a:t>2</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p:cNvSpPr/>
          <p:nvPr/>
        </p:nvSpPr>
        <p:spPr>
          <a:xfrm>
            <a:off x="0" y="-1587"/>
            <a:ext cx="12192000" cy="6858000"/>
          </a:xfrm>
          <a:prstGeom prst="rect">
            <a:avLst/>
          </a:prstGeom>
          <a:solidFill>
            <a:srgbClr val="FBFC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0" name="图片 29"/>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rcRect l="46406" t="2389" r="8297" b="16055"/>
          <a:stretch>
            <a:fillRect/>
          </a:stretch>
        </p:blipFill>
        <p:spPr>
          <a:xfrm>
            <a:off x="6669346" y="3554004"/>
            <a:ext cx="5522655" cy="3303996"/>
          </a:xfrm>
          <a:custGeom>
            <a:avLst/>
            <a:gdLst>
              <a:gd name="connsiteX0" fmla="*/ 0 w 5522655"/>
              <a:gd name="connsiteY0" fmla="*/ 0 h 3303996"/>
              <a:gd name="connsiteX1" fmla="*/ 5522655 w 5522655"/>
              <a:gd name="connsiteY1" fmla="*/ 0 h 3303996"/>
              <a:gd name="connsiteX2" fmla="*/ 5522655 w 5522655"/>
              <a:gd name="connsiteY2" fmla="*/ 3303996 h 3303996"/>
              <a:gd name="connsiteX3" fmla="*/ 0 w 5522655"/>
              <a:gd name="connsiteY3" fmla="*/ 3303996 h 3303996"/>
            </a:gdLst>
            <a:ahLst/>
            <a:cxnLst>
              <a:cxn ang="0">
                <a:pos x="connsiteX0" y="connsiteY0"/>
              </a:cxn>
              <a:cxn ang="0">
                <a:pos x="connsiteX1" y="connsiteY1"/>
              </a:cxn>
              <a:cxn ang="0">
                <a:pos x="connsiteX2" y="connsiteY2"/>
              </a:cxn>
              <a:cxn ang="0">
                <a:pos x="connsiteX3" y="connsiteY3"/>
              </a:cxn>
            </a:cxnLst>
            <a:rect l="l" t="t" r="r" b="b"/>
            <a:pathLst>
              <a:path w="5522655" h="3303996">
                <a:moveTo>
                  <a:pt x="0" y="0"/>
                </a:moveTo>
                <a:lnTo>
                  <a:pt x="5522655" y="0"/>
                </a:lnTo>
                <a:lnTo>
                  <a:pt x="5522655" y="3303996"/>
                </a:lnTo>
                <a:lnTo>
                  <a:pt x="0" y="3303996"/>
                </a:lnTo>
                <a:close/>
              </a:path>
            </a:pathLst>
          </a:custGeom>
        </p:spPr>
      </p:pic>
      <p:pic>
        <p:nvPicPr>
          <p:cNvPr id="31" name="图片 30"/>
          <p:cNvPicPr>
            <a:picLocks noChangeAspect="1"/>
          </p:cNvPicPr>
          <p:nvPr>
            <p:custDataLst>
              <p:tags r:id="rId2"/>
            </p:custDataLst>
          </p:nvPr>
        </p:nvPicPr>
        <p:blipFill>
          <a:blip r:embed="rId6">
            <a:duotone>
              <a:schemeClr val="bg2">
                <a:shade val="45000"/>
                <a:satMod val="135000"/>
              </a:schemeClr>
              <a:prstClr val="white"/>
            </a:duotone>
            <a:extLst>
              <a:ext uri="{28A0092B-C50C-407E-A947-70E740481C1C}">
                <a14:useLocalDpi xmlns:a14="http://schemas.microsoft.com/office/drawing/2010/main" val="0"/>
              </a:ext>
            </a:extLst>
          </a:blip>
          <a:srcRect t="38394"/>
          <a:stretch>
            <a:fillRect/>
          </a:stretch>
        </p:blipFill>
        <p:spPr>
          <a:xfrm>
            <a:off x="-29497" y="1"/>
            <a:ext cx="5074999" cy="1888733"/>
          </a:xfrm>
          <a:custGeom>
            <a:avLst/>
            <a:gdLst>
              <a:gd name="connsiteX0" fmla="*/ 0 w 5074999"/>
              <a:gd name="connsiteY0" fmla="*/ 0 h 1888733"/>
              <a:gd name="connsiteX1" fmla="*/ 5074999 w 5074999"/>
              <a:gd name="connsiteY1" fmla="*/ 0 h 1888733"/>
              <a:gd name="connsiteX2" fmla="*/ 5074999 w 5074999"/>
              <a:gd name="connsiteY2" fmla="*/ 1888733 h 1888733"/>
              <a:gd name="connsiteX3" fmla="*/ 0 w 5074999"/>
              <a:gd name="connsiteY3" fmla="*/ 1888733 h 1888733"/>
            </a:gdLst>
            <a:ahLst/>
            <a:cxnLst>
              <a:cxn ang="0">
                <a:pos x="connsiteX0" y="connsiteY0"/>
              </a:cxn>
              <a:cxn ang="0">
                <a:pos x="connsiteX1" y="connsiteY1"/>
              </a:cxn>
              <a:cxn ang="0">
                <a:pos x="connsiteX2" y="connsiteY2"/>
              </a:cxn>
              <a:cxn ang="0">
                <a:pos x="connsiteX3" y="connsiteY3"/>
              </a:cxn>
            </a:cxnLst>
            <a:rect l="l" t="t" r="r" b="b"/>
            <a:pathLst>
              <a:path w="5074999" h="1888733">
                <a:moveTo>
                  <a:pt x="0" y="0"/>
                </a:moveTo>
                <a:lnTo>
                  <a:pt x="5074999" y="0"/>
                </a:lnTo>
                <a:lnTo>
                  <a:pt x="5074999" y="1888733"/>
                </a:lnTo>
                <a:lnTo>
                  <a:pt x="0" y="1888733"/>
                </a:lnTo>
                <a:close/>
              </a:path>
            </a:pathLst>
          </a:custGeom>
        </p:spPr>
      </p:pic>
      <p:sp>
        <p:nvSpPr>
          <p:cNvPr id="32" name="文本框 31"/>
          <p:cNvSpPr txBox="1"/>
          <p:nvPr/>
        </p:nvSpPr>
        <p:spPr>
          <a:xfrm>
            <a:off x="206477" y="176980"/>
            <a:ext cx="4365523" cy="521970"/>
          </a:xfrm>
          <a:prstGeom prst="rect">
            <a:avLst/>
          </a:prstGeom>
          <a:noFill/>
        </p:spPr>
        <p:txBody>
          <a:bodyPr wrap="square" rtlCol="0">
            <a:spAutoFit/>
          </a:bodyPr>
          <a:lstStyle/>
          <a:p>
            <a:r>
              <a:rPr lang="zh-CN" altLang="en-US" sz="2800" dirty="0">
                <a:solidFill>
                  <a:schemeClr val="bg1"/>
                </a:solidFill>
              </a:rPr>
              <a:t>功能模块</a:t>
            </a:r>
          </a:p>
        </p:txBody>
      </p:sp>
      <p:sp>
        <p:nvSpPr>
          <p:cNvPr id="781" name="Shape 781"/>
          <p:cNvSpPr/>
          <p:nvPr/>
        </p:nvSpPr>
        <p:spPr>
          <a:xfrm>
            <a:off x="3581531" y="2528117"/>
            <a:ext cx="2025651" cy="4826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9601" y="0"/>
                </a:lnTo>
                <a:lnTo>
                  <a:pt x="21600" y="10779"/>
                </a:lnTo>
                <a:lnTo>
                  <a:pt x="19644" y="21600"/>
                </a:lnTo>
                <a:lnTo>
                  <a:pt x="131" y="21600"/>
                </a:lnTo>
              </a:path>
            </a:pathLst>
          </a:custGeom>
          <a:ln w="12700">
            <a:solidFill>
              <a:schemeClr val="accent3"/>
            </a:solidFill>
            <a:miter lim="400000"/>
          </a:ln>
        </p:spPr>
        <p:txBody>
          <a:bodyPr lIns="0" tIns="0" rIns="0" bIns="0" anchor="ctr"/>
          <a:lstStyle/>
          <a:p>
            <a:pPr lvl="0"/>
            <a:endParaRPr sz="2400">
              <a:cs typeface="+mn-ea"/>
              <a:sym typeface="+mn-lt"/>
            </a:endParaRPr>
          </a:p>
        </p:txBody>
      </p:sp>
      <p:sp>
        <p:nvSpPr>
          <p:cNvPr id="783" name="Shape 783"/>
          <p:cNvSpPr/>
          <p:nvPr/>
        </p:nvSpPr>
        <p:spPr>
          <a:xfrm>
            <a:off x="2935915" y="2443302"/>
            <a:ext cx="635000" cy="6350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accent3"/>
          </a:solidFill>
          <a:ln w="12700" cap="flat">
            <a:noFill/>
            <a:miter lim="400000"/>
          </a:ln>
          <a:effectLst/>
        </p:spPr>
        <p:txBody>
          <a:bodyPr wrap="square" lIns="0" tIns="0" rIns="0" bIns="0" numCol="1" anchor="ctr">
            <a:noAutofit/>
          </a:bodyPr>
          <a:lstStyle/>
          <a:p>
            <a:pPr defTabSz="292100">
              <a:defRPr sz="4000">
                <a:solidFill>
                  <a:srgbClr val="FFFFFF"/>
                </a:solidFill>
                <a:effectLst>
                  <a:outerShdw blurRad="38100" dist="12700" dir="5400000" rotWithShape="0">
                    <a:srgbClr val="000000">
                      <a:alpha val="50000"/>
                    </a:srgbClr>
                  </a:outerShdw>
                </a:effectLst>
              </a:defRPr>
            </a:pPr>
            <a:endParaRPr sz="5335">
              <a:cs typeface="+mn-ea"/>
              <a:sym typeface="+mn-lt"/>
            </a:endParaRPr>
          </a:p>
        </p:txBody>
      </p:sp>
      <p:sp>
        <p:nvSpPr>
          <p:cNvPr id="784" name="Shape 784"/>
          <p:cNvSpPr/>
          <p:nvPr/>
        </p:nvSpPr>
        <p:spPr>
          <a:xfrm>
            <a:off x="3050535" y="2396942"/>
            <a:ext cx="405760" cy="727720"/>
          </a:xfrm>
          <a:prstGeom prst="rect">
            <a:avLst/>
          </a:prstGeom>
          <a:noFill/>
          <a:ln w="12700" cap="flat">
            <a:noFill/>
            <a:miter lim="400000"/>
          </a:ln>
          <a:effectLst/>
        </p:spPr>
        <p:txBody>
          <a:bodyPr wrap="square" lIns="67733" tIns="67733" rIns="67733" bIns="67733" numCol="1" anchor="ctr">
            <a:spAutoFit/>
          </a:bodyPr>
          <a:lstStyle>
            <a:lvl1pPr>
              <a:lnSpc>
                <a:spcPct val="120000"/>
              </a:lnSpc>
              <a:defRPr sz="3000" b="1">
                <a:solidFill>
                  <a:srgbClr val="FFFFFF"/>
                </a:solidFill>
                <a:latin typeface="Arimo"/>
                <a:ea typeface="Arimo"/>
                <a:cs typeface="Arimo"/>
                <a:sym typeface="Arimo"/>
              </a:defRPr>
            </a:lvl1pPr>
          </a:lstStyle>
          <a:p>
            <a:pPr lvl="0">
              <a:defRPr sz="1800" b="0">
                <a:solidFill>
                  <a:srgbClr val="000000"/>
                </a:solidFill>
              </a:defRPr>
            </a:pPr>
            <a:r>
              <a:rPr sz="3200" dirty="0">
                <a:solidFill>
                  <a:schemeClr val="tx1"/>
                </a:solidFill>
                <a:latin typeface="+mn-lt"/>
                <a:ea typeface="+mn-ea"/>
                <a:cs typeface="+mn-ea"/>
                <a:sym typeface="+mn-lt"/>
              </a:rPr>
              <a:t>1</a:t>
            </a:r>
          </a:p>
        </p:txBody>
      </p:sp>
      <p:sp>
        <p:nvSpPr>
          <p:cNvPr id="786" name="Shape 786"/>
          <p:cNvSpPr/>
          <p:nvPr/>
        </p:nvSpPr>
        <p:spPr>
          <a:xfrm>
            <a:off x="3080345" y="3327901"/>
            <a:ext cx="2609851" cy="1772285"/>
          </a:xfrm>
          <a:prstGeom prst="rect">
            <a:avLst/>
          </a:prstGeom>
          <a:ln w="12700">
            <a:miter lim="400000"/>
          </a:ln>
        </p:spPr>
        <p:txBody>
          <a:bodyPr lIns="25400" tIns="25400" rIns="25400" bIns="25400" anchor="ctr">
            <a:spAutoFit/>
          </a:bodyPr>
          <a:lstStyle/>
          <a:p>
            <a:pPr indent="406400" defTabSz="228600" fontAlgn="auto">
              <a:lnSpc>
                <a:spcPct val="140000"/>
              </a:lnSpc>
              <a:defRPr sz="1800"/>
              <a:extLst>
                <a:ext uri="{35155182-B16C-46BC-9424-99874614C6A1}">
                  <wpsdc:indentchars xmlns="" xmlns:wpsdc="http://www.wps.cn/officeDocument/2017/drawingmlCustomData" val="200" checksum="1740828767"/>
                </a:ext>
              </a:extLst>
            </a:pPr>
            <a:r>
              <a:rPr lang="zh-CN" sz="1600" dirty="0">
                <a:cs typeface="+mn-ea"/>
                <a:sym typeface="+mn-lt"/>
              </a:rPr>
              <a:t>通过注册来生成用户，所以用户只有在本系统中注册完一个专有账户，并且成功登录后，才可以正常进入并使用本系统</a:t>
            </a:r>
          </a:p>
        </p:txBody>
      </p:sp>
      <p:sp>
        <p:nvSpPr>
          <p:cNvPr id="787" name="Shape 787"/>
          <p:cNvSpPr/>
          <p:nvPr/>
        </p:nvSpPr>
        <p:spPr>
          <a:xfrm>
            <a:off x="7112131" y="2528117"/>
            <a:ext cx="2025651" cy="4826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9601" y="0"/>
                </a:lnTo>
                <a:lnTo>
                  <a:pt x="21600" y="10779"/>
                </a:lnTo>
                <a:lnTo>
                  <a:pt x="19644" y="21600"/>
                </a:lnTo>
                <a:lnTo>
                  <a:pt x="131" y="21600"/>
                </a:lnTo>
              </a:path>
            </a:pathLst>
          </a:custGeom>
          <a:ln w="12700">
            <a:solidFill>
              <a:schemeClr val="accent3"/>
            </a:solidFill>
            <a:miter lim="400000"/>
          </a:ln>
        </p:spPr>
        <p:txBody>
          <a:bodyPr lIns="0" tIns="0" rIns="0" bIns="0" anchor="ctr"/>
          <a:lstStyle/>
          <a:p>
            <a:pPr lvl="0"/>
            <a:endParaRPr sz="2400">
              <a:cs typeface="+mn-ea"/>
              <a:sym typeface="+mn-lt"/>
            </a:endParaRPr>
          </a:p>
        </p:txBody>
      </p:sp>
      <p:sp>
        <p:nvSpPr>
          <p:cNvPr id="789" name="Shape 789"/>
          <p:cNvSpPr/>
          <p:nvPr/>
        </p:nvSpPr>
        <p:spPr>
          <a:xfrm>
            <a:off x="6466515" y="2456001"/>
            <a:ext cx="635000" cy="6350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accent3"/>
          </a:solidFill>
          <a:ln w="12700" cap="flat">
            <a:noFill/>
            <a:miter lim="400000"/>
          </a:ln>
          <a:effectLst/>
        </p:spPr>
        <p:txBody>
          <a:bodyPr wrap="square" lIns="0" tIns="0" rIns="0" bIns="0" numCol="1" anchor="ctr">
            <a:noAutofit/>
          </a:bodyPr>
          <a:lstStyle/>
          <a:p>
            <a:pPr defTabSz="292100">
              <a:defRPr sz="4000">
                <a:solidFill>
                  <a:srgbClr val="FFFFFF"/>
                </a:solidFill>
                <a:effectLst>
                  <a:outerShdw blurRad="38100" dist="12700" dir="5400000" rotWithShape="0">
                    <a:srgbClr val="000000">
                      <a:alpha val="50000"/>
                    </a:srgbClr>
                  </a:outerShdw>
                </a:effectLst>
              </a:defRPr>
            </a:pPr>
            <a:endParaRPr sz="5335">
              <a:cs typeface="+mn-ea"/>
              <a:sym typeface="+mn-lt"/>
            </a:endParaRPr>
          </a:p>
        </p:txBody>
      </p:sp>
      <p:sp>
        <p:nvSpPr>
          <p:cNvPr id="790" name="Shape 790"/>
          <p:cNvSpPr/>
          <p:nvPr/>
        </p:nvSpPr>
        <p:spPr>
          <a:xfrm>
            <a:off x="6616918" y="2396941"/>
            <a:ext cx="334194" cy="727720"/>
          </a:xfrm>
          <a:prstGeom prst="rect">
            <a:avLst/>
          </a:prstGeom>
          <a:noFill/>
          <a:ln w="12700" cap="flat">
            <a:noFill/>
            <a:miter lim="400000"/>
          </a:ln>
          <a:effectLst/>
        </p:spPr>
        <p:txBody>
          <a:bodyPr wrap="square" lIns="67733" tIns="67733" rIns="67733" bIns="67733" numCol="1" anchor="ctr">
            <a:spAutoFit/>
          </a:bodyPr>
          <a:lstStyle/>
          <a:p>
            <a:pPr>
              <a:lnSpc>
                <a:spcPct val="120000"/>
              </a:lnSpc>
            </a:pPr>
            <a:r>
              <a:rPr sz="3200" dirty="0">
                <a:cs typeface="+mn-ea"/>
                <a:sym typeface="+mn-lt"/>
              </a:rPr>
              <a:t>2</a:t>
            </a:r>
          </a:p>
        </p:txBody>
      </p:sp>
      <p:sp>
        <p:nvSpPr>
          <p:cNvPr id="3" name="文本框 2"/>
          <p:cNvSpPr txBox="1"/>
          <p:nvPr/>
        </p:nvSpPr>
        <p:spPr>
          <a:xfrm>
            <a:off x="3595673" y="2622616"/>
            <a:ext cx="1579196" cy="368300"/>
          </a:xfrm>
          <a:prstGeom prst="rect">
            <a:avLst/>
          </a:prstGeom>
          <a:noFill/>
        </p:spPr>
        <p:txBody>
          <a:bodyPr wrap="square" rtlCol="0">
            <a:spAutoFit/>
          </a:bodyPr>
          <a:lstStyle/>
          <a:p>
            <a:r>
              <a:rPr lang="zh-CN" altLang="en-US" b="1" dirty="0">
                <a:cs typeface="+mn-ea"/>
                <a:sym typeface="+mn-lt"/>
              </a:rPr>
              <a:t>注册登录</a:t>
            </a:r>
          </a:p>
        </p:txBody>
      </p:sp>
      <p:sp>
        <p:nvSpPr>
          <p:cNvPr id="23" name="文本框 22"/>
          <p:cNvSpPr txBox="1"/>
          <p:nvPr/>
        </p:nvSpPr>
        <p:spPr>
          <a:xfrm>
            <a:off x="7198655" y="2622616"/>
            <a:ext cx="1579196" cy="368300"/>
          </a:xfrm>
          <a:prstGeom prst="rect">
            <a:avLst/>
          </a:prstGeom>
          <a:noFill/>
        </p:spPr>
        <p:txBody>
          <a:bodyPr wrap="square" rtlCol="0">
            <a:spAutoFit/>
          </a:bodyPr>
          <a:lstStyle/>
          <a:p>
            <a:r>
              <a:rPr lang="zh-CN" altLang="en-US" b="1" dirty="0">
                <a:cs typeface="+mn-ea"/>
                <a:sym typeface="+mn-lt"/>
              </a:rPr>
              <a:t>修改密码</a:t>
            </a:r>
            <a:endParaRPr lang="en-US" altLang="zh-CN" b="1" dirty="0">
              <a:cs typeface="+mn-ea"/>
              <a:sym typeface="+mn-lt"/>
            </a:endParaRPr>
          </a:p>
        </p:txBody>
      </p:sp>
      <p:sp>
        <p:nvSpPr>
          <p:cNvPr id="25" name="Shape 786"/>
          <p:cNvSpPr/>
          <p:nvPr/>
        </p:nvSpPr>
        <p:spPr>
          <a:xfrm>
            <a:off x="6683327" y="3328218"/>
            <a:ext cx="2609851" cy="1083310"/>
          </a:xfrm>
          <a:prstGeom prst="rect">
            <a:avLst/>
          </a:prstGeom>
          <a:ln w="12700">
            <a:miter lim="400000"/>
          </a:ln>
        </p:spPr>
        <p:txBody>
          <a:bodyPr lIns="25400" tIns="25400" rIns="25400" bIns="25400" anchor="ctr">
            <a:spAutoFit/>
          </a:bodyPr>
          <a:lstStyle/>
          <a:p>
            <a:pPr indent="406400" defTabSz="228600" fontAlgn="auto">
              <a:lnSpc>
                <a:spcPct val="140000"/>
              </a:lnSpc>
              <a:defRPr sz="1800"/>
              <a:extLst>
                <a:ext uri="{35155182-B16C-46BC-9424-99874614C6A1}">
                  <wpsdc:indentchars xmlns="" xmlns:wpsdc="http://www.wps.cn/officeDocument/2017/drawingmlCustomData" val="200" checksum="1740828767"/>
                </a:ext>
              </a:extLst>
            </a:pPr>
            <a:r>
              <a:rPr lang="zh-CN" altLang="en-US" sz="1600" dirty="0">
                <a:cs typeface="+mn-ea"/>
                <a:sym typeface="+mn-lt"/>
              </a:rPr>
              <a:t>本系统的所有用户都可以在已经登录的状态下，自行更换密码</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p:cNvSpPr/>
          <p:nvPr/>
        </p:nvSpPr>
        <p:spPr>
          <a:xfrm>
            <a:off x="0" y="-1587"/>
            <a:ext cx="12192000" cy="6858000"/>
          </a:xfrm>
          <a:prstGeom prst="rect">
            <a:avLst/>
          </a:prstGeom>
          <a:solidFill>
            <a:srgbClr val="FBFC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0" name="图片 29"/>
          <p:cNvPicPr>
            <a:picLocks noChangeAspect="1"/>
          </p:cNvPicPr>
          <p:nvPr/>
        </p:nvPicPr>
        <p:blipFill>
          <a:blip r:embed="rId3" cstate="print">
            <a:extLst>
              <a:ext uri="{28A0092B-C50C-407E-A947-70E740481C1C}">
                <a14:useLocalDpi xmlns:a14="http://schemas.microsoft.com/office/drawing/2010/main" val="0"/>
              </a:ext>
            </a:extLst>
          </a:blip>
          <a:srcRect l="46406" t="2389" r="8297" b="16055"/>
          <a:stretch>
            <a:fillRect/>
          </a:stretch>
        </p:blipFill>
        <p:spPr>
          <a:xfrm>
            <a:off x="6669346" y="3554004"/>
            <a:ext cx="5522655" cy="3303996"/>
          </a:xfrm>
          <a:custGeom>
            <a:avLst/>
            <a:gdLst>
              <a:gd name="connsiteX0" fmla="*/ 0 w 5522655"/>
              <a:gd name="connsiteY0" fmla="*/ 0 h 3303996"/>
              <a:gd name="connsiteX1" fmla="*/ 5522655 w 5522655"/>
              <a:gd name="connsiteY1" fmla="*/ 0 h 3303996"/>
              <a:gd name="connsiteX2" fmla="*/ 5522655 w 5522655"/>
              <a:gd name="connsiteY2" fmla="*/ 3303996 h 3303996"/>
              <a:gd name="connsiteX3" fmla="*/ 0 w 5522655"/>
              <a:gd name="connsiteY3" fmla="*/ 3303996 h 3303996"/>
            </a:gdLst>
            <a:ahLst/>
            <a:cxnLst>
              <a:cxn ang="0">
                <a:pos x="connsiteX0" y="connsiteY0"/>
              </a:cxn>
              <a:cxn ang="0">
                <a:pos x="connsiteX1" y="connsiteY1"/>
              </a:cxn>
              <a:cxn ang="0">
                <a:pos x="connsiteX2" y="connsiteY2"/>
              </a:cxn>
              <a:cxn ang="0">
                <a:pos x="connsiteX3" y="connsiteY3"/>
              </a:cxn>
            </a:cxnLst>
            <a:rect l="l" t="t" r="r" b="b"/>
            <a:pathLst>
              <a:path w="5522655" h="3303996">
                <a:moveTo>
                  <a:pt x="0" y="0"/>
                </a:moveTo>
                <a:lnTo>
                  <a:pt x="5522655" y="0"/>
                </a:lnTo>
                <a:lnTo>
                  <a:pt x="5522655" y="3303996"/>
                </a:lnTo>
                <a:lnTo>
                  <a:pt x="0" y="3303996"/>
                </a:lnTo>
                <a:close/>
              </a:path>
            </a:pathLst>
          </a:custGeom>
        </p:spPr>
      </p:pic>
      <p:pic>
        <p:nvPicPr>
          <p:cNvPr id="31" name="图片 30"/>
          <p:cNvPicPr>
            <a:picLocks noChangeAspect="1"/>
          </p:cNvPicPr>
          <p:nvPr/>
        </p:nvPicPr>
        <p:blipFill>
          <a:blip r:embed="rId4">
            <a:duotone>
              <a:schemeClr val="bg2">
                <a:shade val="45000"/>
                <a:satMod val="135000"/>
              </a:schemeClr>
              <a:prstClr val="white"/>
            </a:duotone>
            <a:extLst>
              <a:ext uri="{28A0092B-C50C-407E-A947-70E740481C1C}">
                <a14:useLocalDpi xmlns:a14="http://schemas.microsoft.com/office/drawing/2010/main" val="0"/>
              </a:ext>
            </a:extLst>
          </a:blip>
          <a:srcRect t="38394"/>
          <a:stretch>
            <a:fillRect/>
          </a:stretch>
        </p:blipFill>
        <p:spPr>
          <a:xfrm>
            <a:off x="-29497" y="1"/>
            <a:ext cx="5074999" cy="1888733"/>
          </a:xfrm>
          <a:custGeom>
            <a:avLst/>
            <a:gdLst>
              <a:gd name="connsiteX0" fmla="*/ 0 w 5074999"/>
              <a:gd name="connsiteY0" fmla="*/ 0 h 1888733"/>
              <a:gd name="connsiteX1" fmla="*/ 5074999 w 5074999"/>
              <a:gd name="connsiteY1" fmla="*/ 0 h 1888733"/>
              <a:gd name="connsiteX2" fmla="*/ 5074999 w 5074999"/>
              <a:gd name="connsiteY2" fmla="*/ 1888733 h 1888733"/>
              <a:gd name="connsiteX3" fmla="*/ 0 w 5074999"/>
              <a:gd name="connsiteY3" fmla="*/ 1888733 h 1888733"/>
            </a:gdLst>
            <a:ahLst/>
            <a:cxnLst>
              <a:cxn ang="0">
                <a:pos x="connsiteX0" y="connsiteY0"/>
              </a:cxn>
              <a:cxn ang="0">
                <a:pos x="connsiteX1" y="connsiteY1"/>
              </a:cxn>
              <a:cxn ang="0">
                <a:pos x="connsiteX2" y="connsiteY2"/>
              </a:cxn>
              <a:cxn ang="0">
                <a:pos x="connsiteX3" y="connsiteY3"/>
              </a:cxn>
            </a:cxnLst>
            <a:rect l="l" t="t" r="r" b="b"/>
            <a:pathLst>
              <a:path w="5074999" h="1888733">
                <a:moveTo>
                  <a:pt x="0" y="0"/>
                </a:moveTo>
                <a:lnTo>
                  <a:pt x="5074999" y="0"/>
                </a:lnTo>
                <a:lnTo>
                  <a:pt x="5074999" y="1888733"/>
                </a:lnTo>
                <a:lnTo>
                  <a:pt x="0" y="1888733"/>
                </a:lnTo>
                <a:close/>
              </a:path>
            </a:pathLst>
          </a:custGeom>
        </p:spPr>
      </p:pic>
      <p:sp>
        <p:nvSpPr>
          <p:cNvPr id="32" name="文本框 31"/>
          <p:cNvSpPr txBox="1"/>
          <p:nvPr/>
        </p:nvSpPr>
        <p:spPr>
          <a:xfrm>
            <a:off x="206477" y="176980"/>
            <a:ext cx="4365523" cy="521970"/>
          </a:xfrm>
          <a:prstGeom prst="rect">
            <a:avLst/>
          </a:prstGeom>
          <a:noFill/>
        </p:spPr>
        <p:txBody>
          <a:bodyPr wrap="square" rtlCol="0">
            <a:spAutoFit/>
          </a:bodyPr>
          <a:lstStyle/>
          <a:p>
            <a:r>
              <a:rPr lang="zh-CN" altLang="en-US" sz="2800" dirty="0">
                <a:solidFill>
                  <a:schemeClr val="bg1"/>
                </a:solidFill>
                <a:sym typeface="+mn-ea"/>
              </a:rPr>
              <a:t>功能模块</a:t>
            </a:r>
            <a:endParaRPr lang="zh-CN" altLang="en-US" sz="2800" dirty="0">
              <a:solidFill>
                <a:schemeClr val="bg1"/>
              </a:solidFill>
            </a:endParaRPr>
          </a:p>
        </p:txBody>
      </p:sp>
      <p:sp>
        <p:nvSpPr>
          <p:cNvPr id="781" name="Shape 781"/>
          <p:cNvSpPr/>
          <p:nvPr/>
        </p:nvSpPr>
        <p:spPr>
          <a:xfrm>
            <a:off x="1868301" y="1550852"/>
            <a:ext cx="2025651" cy="4826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9601" y="0"/>
                </a:lnTo>
                <a:lnTo>
                  <a:pt x="21600" y="10779"/>
                </a:lnTo>
                <a:lnTo>
                  <a:pt x="19644" y="21600"/>
                </a:lnTo>
                <a:lnTo>
                  <a:pt x="131" y="21600"/>
                </a:lnTo>
              </a:path>
            </a:pathLst>
          </a:custGeom>
          <a:ln w="12700">
            <a:solidFill>
              <a:schemeClr val="accent3"/>
            </a:solidFill>
            <a:miter lim="400000"/>
          </a:ln>
        </p:spPr>
        <p:txBody>
          <a:bodyPr lIns="0" tIns="0" rIns="0" bIns="0" anchor="ctr"/>
          <a:lstStyle/>
          <a:p>
            <a:pPr lvl="0"/>
            <a:endParaRPr sz="2400">
              <a:cs typeface="+mn-ea"/>
              <a:sym typeface="+mn-lt"/>
            </a:endParaRPr>
          </a:p>
        </p:txBody>
      </p:sp>
      <p:sp>
        <p:nvSpPr>
          <p:cNvPr id="783" name="Shape 783"/>
          <p:cNvSpPr/>
          <p:nvPr/>
        </p:nvSpPr>
        <p:spPr>
          <a:xfrm>
            <a:off x="1222685" y="1466037"/>
            <a:ext cx="635000" cy="6350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accent3"/>
          </a:solidFill>
          <a:ln w="12700" cap="flat">
            <a:noFill/>
            <a:miter lim="400000"/>
          </a:ln>
          <a:effectLst/>
        </p:spPr>
        <p:txBody>
          <a:bodyPr wrap="square" lIns="0" tIns="0" rIns="0" bIns="0" numCol="1" anchor="ctr">
            <a:noAutofit/>
          </a:bodyPr>
          <a:lstStyle/>
          <a:p>
            <a:pPr defTabSz="292100">
              <a:defRPr sz="4000">
                <a:solidFill>
                  <a:srgbClr val="FFFFFF"/>
                </a:solidFill>
                <a:effectLst>
                  <a:outerShdw blurRad="38100" dist="12700" dir="5400000" rotWithShape="0">
                    <a:srgbClr val="000000">
                      <a:alpha val="50000"/>
                    </a:srgbClr>
                  </a:outerShdw>
                </a:effectLst>
              </a:defRPr>
            </a:pPr>
            <a:endParaRPr sz="5335">
              <a:cs typeface="+mn-ea"/>
              <a:sym typeface="+mn-lt"/>
            </a:endParaRPr>
          </a:p>
        </p:txBody>
      </p:sp>
      <p:sp>
        <p:nvSpPr>
          <p:cNvPr id="784" name="Shape 784"/>
          <p:cNvSpPr/>
          <p:nvPr/>
        </p:nvSpPr>
        <p:spPr>
          <a:xfrm>
            <a:off x="1337305" y="1420952"/>
            <a:ext cx="405760" cy="725170"/>
          </a:xfrm>
          <a:prstGeom prst="rect">
            <a:avLst/>
          </a:prstGeom>
          <a:noFill/>
          <a:ln w="12700" cap="flat">
            <a:noFill/>
            <a:miter lim="400000"/>
          </a:ln>
          <a:effectLst/>
        </p:spPr>
        <p:txBody>
          <a:bodyPr wrap="square" lIns="67733" tIns="67733" rIns="67733" bIns="67733" numCol="1" anchor="ctr">
            <a:spAutoFit/>
          </a:bodyPr>
          <a:lstStyle>
            <a:lvl1pPr>
              <a:lnSpc>
                <a:spcPct val="120000"/>
              </a:lnSpc>
              <a:defRPr sz="3000" b="1">
                <a:solidFill>
                  <a:srgbClr val="FFFFFF"/>
                </a:solidFill>
                <a:latin typeface="Arimo"/>
                <a:ea typeface="Arimo"/>
                <a:cs typeface="Arimo"/>
                <a:sym typeface="Arimo"/>
              </a:defRPr>
            </a:lvl1pPr>
          </a:lstStyle>
          <a:p>
            <a:pPr lvl="0">
              <a:defRPr sz="1800" b="0">
                <a:solidFill>
                  <a:srgbClr val="000000"/>
                </a:solidFill>
              </a:defRPr>
            </a:pPr>
            <a:r>
              <a:rPr lang="en-US" sz="3200" dirty="0">
                <a:solidFill>
                  <a:schemeClr val="tx1"/>
                </a:solidFill>
                <a:latin typeface="+mn-lt"/>
                <a:ea typeface="+mn-ea"/>
                <a:cs typeface="+mn-ea"/>
                <a:sym typeface="+mn-lt"/>
              </a:rPr>
              <a:t>3</a:t>
            </a:r>
          </a:p>
        </p:txBody>
      </p:sp>
      <p:sp>
        <p:nvSpPr>
          <p:cNvPr id="787" name="Shape 787"/>
          <p:cNvSpPr/>
          <p:nvPr/>
        </p:nvSpPr>
        <p:spPr>
          <a:xfrm>
            <a:off x="5398901" y="1550852"/>
            <a:ext cx="2025651" cy="4826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9601" y="0"/>
                </a:lnTo>
                <a:lnTo>
                  <a:pt x="21600" y="10779"/>
                </a:lnTo>
                <a:lnTo>
                  <a:pt x="19644" y="21600"/>
                </a:lnTo>
                <a:lnTo>
                  <a:pt x="131" y="21600"/>
                </a:lnTo>
              </a:path>
            </a:pathLst>
          </a:custGeom>
          <a:ln w="12700">
            <a:solidFill>
              <a:schemeClr val="accent3"/>
            </a:solidFill>
            <a:miter lim="400000"/>
          </a:ln>
        </p:spPr>
        <p:txBody>
          <a:bodyPr lIns="0" tIns="0" rIns="0" bIns="0" anchor="ctr"/>
          <a:lstStyle/>
          <a:p>
            <a:pPr lvl="0"/>
            <a:endParaRPr sz="2400">
              <a:cs typeface="+mn-ea"/>
              <a:sym typeface="+mn-lt"/>
            </a:endParaRPr>
          </a:p>
        </p:txBody>
      </p:sp>
      <p:sp>
        <p:nvSpPr>
          <p:cNvPr id="789" name="Shape 789"/>
          <p:cNvSpPr/>
          <p:nvPr/>
        </p:nvSpPr>
        <p:spPr>
          <a:xfrm>
            <a:off x="4753285" y="1478736"/>
            <a:ext cx="635000" cy="6350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accent3"/>
          </a:solidFill>
          <a:ln w="12700" cap="flat">
            <a:noFill/>
            <a:miter lim="400000"/>
          </a:ln>
          <a:effectLst/>
        </p:spPr>
        <p:txBody>
          <a:bodyPr wrap="square" lIns="0" tIns="0" rIns="0" bIns="0" numCol="1" anchor="ctr">
            <a:noAutofit/>
          </a:bodyPr>
          <a:lstStyle/>
          <a:p>
            <a:pPr defTabSz="292100">
              <a:defRPr sz="4000">
                <a:solidFill>
                  <a:srgbClr val="FFFFFF"/>
                </a:solidFill>
                <a:effectLst>
                  <a:outerShdw blurRad="38100" dist="12700" dir="5400000" rotWithShape="0">
                    <a:srgbClr val="000000">
                      <a:alpha val="50000"/>
                    </a:srgbClr>
                  </a:outerShdw>
                </a:effectLst>
              </a:defRPr>
            </a:pPr>
            <a:endParaRPr sz="5335">
              <a:cs typeface="+mn-ea"/>
              <a:sym typeface="+mn-lt"/>
            </a:endParaRPr>
          </a:p>
        </p:txBody>
      </p:sp>
      <p:sp>
        <p:nvSpPr>
          <p:cNvPr id="790" name="Shape 790"/>
          <p:cNvSpPr/>
          <p:nvPr/>
        </p:nvSpPr>
        <p:spPr>
          <a:xfrm>
            <a:off x="4903688" y="1420951"/>
            <a:ext cx="334194" cy="725170"/>
          </a:xfrm>
          <a:prstGeom prst="rect">
            <a:avLst/>
          </a:prstGeom>
          <a:noFill/>
          <a:ln w="12700" cap="flat">
            <a:noFill/>
            <a:miter lim="400000"/>
          </a:ln>
          <a:effectLst/>
        </p:spPr>
        <p:txBody>
          <a:bodyPr wrap="square" lIns="67733" tIns="67733" rIns="67733" bIns="67733" numCol="1" anchor="ctr">
            <a:spAutoFit/>
          </a:bodyPr>
          <a:lstStyle/>
          <a:p>
            <a:pPr>
              <a:lnSpc>
                <a:spcPct val="120000"/>
              </a:lnSpc>
            </a:pPr>
            <a:r>
              <a:rPr lang="en-US" sz="3200" dirty="0">
                <a:cs typeface="+mn-ea"/>
                <a:sym typeface="+mn-lt"/>
              </a:rPr>
              <a:t>4</a:t>
            </a:r>
          </a:p>
        </p:txBody>
      </p:sp>
      <p:sp>
        <p:nvSpPr>
          <p:cNvPr id="793" name="Shape 793"/>
          <p:cNvSpPr/>
          <p:nvPr/>
        </p:nvSpPr>
        <p:spPr>
          <a:xfrm>
            <a:off x="8929501" y="1550852"/>
            <a:ext cx="2025651" cy="4826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9601" y="0"/>
                </a:lnTo>
                <a:lnTo>
                  <a:pt x="21600" y="10779"/>
                </a:lnTo>
                <a:lnTo>
                  <a:pt x="19644" y="21600"/>
                </a:lnTo>
                <a:lnTo>
                  <a:pt x="131" y="21600"/>
                </a:lnTo>
              </a:path>
            </a:pathLst>
          </a:custGeom>
          <a:ln w="12700">
            <a:solidFill>
              <a:schemeClr val="accent3"/>
            </a:solidFill>
            <a:miter lim="400000"/>
          </a:ln>
        </p:spPr>
        <p:txBody>
          <a:bodyPr lIns="0" tIns="0" rIns="0" bIns="0" anchor="ctr"/>
          <a:lstStyle/>
          <a:p>
            <a:pPr lvl="0"/>
            <a:endParaRPr sz="2400">
              <a:cs typeface="+mn-ea"/>
              <a:sym typeface="+mn-lt"/>
            </a:endParaRPr>
          </a:p>
        </p:txBody>
      </p:sp>
      <p:sp>
        <p:nvSpPr>
          <p:cNvPr id="795" name="Shape 795"/>
          <p:cNvSpPr/>
          <p:nvPr/>
        </p:nvSpPr>
        <p:spPr>
          <a:xfrm>
            <a:off x="8283885" y="1478736"/>
            <a:ext cx="635000" cy="6350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accent3"/>
          </a:solidFill>
          <a:ln w="12700" cap="flat">
            <a:noFill/>
            <a:miter lim="400000"/>
          </a:ln>
          <a:effectLst/>
        </p:spPr>
        <p:txBody>
          <a:bodyPr wrap="square" lIns="0" tIns="0" rIns="0" bIns="0" numCol="1" anchor="ctr">
            <a:noAutofit/>
          </a:bodyPr>
          <a:lstStyle/>
          <a:p>
            <a:pPr defTabSz="292100">
              <a:defRPr sz="4000">
                <a:solidFill>
                  <a:srgbClr val="FFFFFF"/>
                </a:solidFill>
                <a:effectLst>
                  <a:outerShdw blurRad="38100" dist="12700" dir="5400000" rotWithShape="0">
                    <a:srgbClr val="000000">
                      <a:alpha val="50000"/>
                    </a:srgbClr>
                  </a:outerShdw>
                </a:effectLst>
              </a:defRPr>
            </a:pPr>
            <a:endParaRPr sz="5335">
              <a:cs typeface="+mn-ea"/>
              <a:sym typeface="+mn-lt"/>
            </a:endParaRPr>
          </a:p>
        </p:txBody>
      </p:sp>
      <p:sp>
        <p:nvSpPr>
          <p:cNvPr id="796" name="Shape 796"/>
          <p:cNvSpPr/>
          <p:nvPr/>
        </p:nvSpPr>
        <p:spPr>
          <a:xfrm>
            <a:off x="8439596" y="1420951"/>
            <a:ext cx="323578" cy="725170"/>
          </a:xfrm>
          <a:prstGeom prst="rect">
            <a:avLst/>
          </a:prstGeom>
          <a:noFill/>
          <a:ln w="12700" cap="flat">
            <a:noFill/>
            <a:miter lim="400000"/>
          </a:ln>
          <a:effectLst/>
        </p:spPr>
        <p:txBody>
          <a:bodyPr wrap="square" lIns="67733" tIns="67733" rIns="67733" bIns="67733" numCol="1" anchor="ctr">
            <a:spAutoFit/>
          </a:bodyPr>
          <a:lstStyle/>
          <a:p>
            <a:pPr>
              <a:lnSpc>
                <a:spcPct val="120000"/>
              </a:lnSpc>
            </a:pPr>
            <a:r>
              <a:rPr lang="en-US" sz="3200" dirty="0">
                <a:cs typeface="+mn-ea"/>
                <a:sym typeface="+mn-lt"/>
              </a:rPr>
              <a:t>5</a:t>
            </a:r>
          </a:p>
        </p:txBody>
      </p:sp>
      <p:sp>
        <p:nvSpPr>
          <p:cNvPr id="3" name="文本框 2"/>
          <p:cNvSpPr txBox="1"/>
          <p:nvPr/>
        </p:nvSpPr>
        <p:spPr>
          <a:xfrm>
            <a:off x="1882443" y="1645351"/>
            <a:ext cx="1579196" cy="368300"/>
          </a:xfrm>
          <a:prstGeom prst="rect">
            <a:avLst/>
          </a:prstGeom>
          <a:noFill/>
        </p:spPr>
        <p:txBody>
          <a:bodyPr wrap="square" rtlCol="0">
            <a:spAutoFit/>
          </a:bodyPr>
          <a:lstStyle/>
          <a:p>
            <a:r>
              <a:rPr lang="zh-CN" altLang="en-US" b="1" dirty="0">
                <a:cs typeface="+mn-ea"/>
                <a:sym typeface="+mn-lt"/>
              </a:rPr>
              <a:t>博客系统</a:t>
            </a:r>
          </a:p>
        </p:txBody>
      </p:sp>
      <p:sp>
        <p:nvSpPr>
          <p:cNvPr id="23" name="文本框 22"/>
          <p:cNvSpPr txBox="1"/>
          <p:nvPr/>
        </p:nvSpPr>
        <p:spPr>
          <a:xfrm>
            <a:off x="5485425" y="1645351"/>
            <a:ext cx="1579196" cy="368300"/>
          </a:xfrm>
          <a:prstGeom prst="rect">
            <a:avLst/>
          </a:prstGeom>
          <a:noFill/>
        </p:spPr>
        <p:txBody>
          <a:bodyPr wrap="square" rtlCol="0">
            <a:spAutoFit/>
          </a:bodyPr>
          <a:lstStyle/>
          <a:p>
            <a:r>
              <a:rPr lang="zh-CN" altLang="en-US" b="1" dirty="0">
                <a:cs typeface="+mn-ea"/>
                <a:sym typeface="+mn-lt"/>
              </a:rPr>
              <a:t>个人主页</a:t>
            </a:r>
          </a:p>
        </p:txBody>
      </p:sp>
      <p:sp>
        <p:nvSpPr>
          <p:cNvPr id="24" name="文本框 23"/>
          <p:cNvSpPr txBox="1"/>
          <p:nvPr/>
        </p:nvSpPr>
        <p:spPr>
          <a:xfrm>
            <a:off x="8988620" y="1645351"/>
            <a:ext cx="1579196" cy="368300"/>
          </a:xfrm>
          <a:prstGeom prst="rect">
            <a:avLst/>
          </a:prstGeom>
          <a:noFill/>
        </p:spPr>
        <p:txBody>
          <a:bodyPr wrap="square" rtlCol="0">
            <a:spAutoFit/>
          </a:bodyPr>
          <a:lstStyle/>
          <a:p>
            <a:r>
              <a:rPr lang="zh-CN" altLang="en-US" b="1" dirty="0">
                <a:cs typeface="+mn-ea"/>
                <a:sym typeface="+mn-lt"/>
              </a:rPr>
              <a:t>粉丝关注</a:t>
            </a:r>
          </a:p>
        </p:txBody>
      </p:sp>
      <p:sp>
        <p:nvSpPr>
          <p:cNvPr id="2" name="Shape 786"/>
          <p:cNvSpPr/>
          <p:nvPr/>
        </p:nvSpPr>
        <p:spPr>
          <a:xfrm>
            <a:off x="631190" y="2383473"/>
            <a:ext cx="3681730" cy="3837940"/>
          </a:xfrm>
          <a:prstGeom prst="rect">
            <a:avLst/>
          </a:prstGeom>
          <a:ln w="12700">
            <a:miter lim="400000"/>
          </a:ln>
        </p:spPr>
        <p:txBody>
          <a:bodyPr wrap="square" lIns="25400" tIns="25400" rIns="25400" bIns="25400" anchor="ctr">
            <a:spAutoFit/>
          </a:bodyPr>
          <a:lstStyle/>
          <a:p>
            <a:pPr defTabSz="228600">
              <a:lnSpc>
                <a:spcPct val="140000"/>
              </a:lnSpc>
              <a:defRPr sz="1800"/>
            </a:pPr>
            <a:r>
              <a:rPr lang="zh-CN" sz="1600" dirty="0">
                <a:cs typeface="+mn-ea"/>
                <a:sym typeface="+mn-lt"/>
              </a:rPr>
              <a:t>1、发布博客：用户在成功登录本系统以后，可以在博客页面（即首页）正常发布博客。</a:t>
            </a:r>
          </a:p>
          <a:p>
            <a:pPr defTabSz="228600">
              <a:lnSpc>
                <a:spcPct val="140000"/>
              </a:lnSpc>
              <a:defRPr sz="1800"/>
            </a:pPr>
            <a:r>
              <a:rPr lang="zh-CN" sz="1600" dirty="0">
                <a:cs typeface="+mn-ea"/>
                <a:sym typeface="+mn-lt"/>
              </a:rPr>
              <a:t>2、查看博客：其他用户都可以在首页成功看到这条博客，按时间降序排序。。</a:t>
            </a:r>
          </a:p>
          <a:p>
            <a:pPr defTabSz="228600">
              <a:lnSpc>
                <a:spcPct val="140000"/>
              </a:lnSpc>
              <a:defRPr sz="1800"/>
            </a:pPr>
            <a:r>
              <a:rPr lang="zh-CN" sz="1600" dirty="0">
                <a:cs typeface="+mn-ea"/>
                <a:sym typeface="+mn-lt"/>
              </a:rPr>
              <a:t>3、删除博客：普通用户可以成功删除自己发布的博客，而管理员则可以删除所有博客。</a:t>
            </a:r>
          </a:p>
          <a:p>
            <a:pPr defTabSz="228600">
              <a:lnSpc>
                <a:spcPct val="140000"/>
              </a:lnSpc>
              <a:defRPr sz="1800"/>
            </a:pPr>
            <a:r>
              <a:rPr lang="zh-CN" sz="1600" dirty="0">
                <a:cs typeface="+mn-ea"/>
                <a:sym typeface="+mn-lt"/>
              </a:rPr>
              <a:t>4、编辑博客：普通用户可以成功编辑自己发布的博客，而管理员则可以编辑所有博客。</a:t>
            </a:r>
          </a:p>
        </p:txBody>
      </p:sp>
      <p:sp>
        <p:nvSpPr>
          <p:cNvPr id="4" name="Shape 786"/>
          <p:cNvSpPr/>
          <p:nvPr/>
        </p:nvSpPr>
        <p:spPr>
          <a:xfrm>
            <a:off x="4385310" y="2383473"/>
            <a:ext cx="3681730" cy="3149600"/>
          </a:xfrm>
          <a:prstGeom prst="rect">
            <a:avLst/>
          </a:prstGeom>
          <a:ln w="12700">
            <a:miter lim="400000"/>
          </a:ln>
        </p:spPr>
        <p:txBody>
          <a:bodyPr wrap="square" lIns="25400" tIns="25400" rIns="25400" bIns="25400" anchor="ctr">
            <a:spAutoFit/>
          </a:bodyPr>
          <a:lstStyle/>
          <a:p>
            <a:pPr indent="406400" defTabSz="228600" fontAlgn="auto">
              <a:lnSpc>
                <a:spcPct val="140000"/>
              </a:lnSpc>
              <a:defRPr sz="1800"/>
              <a:extLst>
                <a:ext uri="{35155182-B16C-46BC-9424-99874614C6A1}">
                  <wpsdc:indentchars xmlns="" xmlns:wpsdc="http://www.wps.cn/officeDocument/2017/drawingmlCustomData" val="200" checksum="1740828767"/>
                </a:ext>
              </a:extLst>
            </a:pPr>
            <a:r>
              <a:rPr lang="zh-CN" sz="1600" dirty="0">
                <a:cs typeface="+mn-ea"/>
                <a:sym typeface="+mn-lt"/>
              </a:rPr>
              <a:t>个人主页，即用户的个人空间，内有该用户发布的所有博客信息，其他用户可以通过访问此用户的个人空间来查看内容。用户在成功登录本系统以后，可以进入自己（通过点击个人主页或者自己的用户名）或者其他用户（通过点击此用户的用户名）的个人主页，并查看此人的关注数量和粉丝数量，以及他的所有博客内容，按时间降序排序。</a:t>
            </a:r>
          </a:p>
        </p:txBody>
      </p:sp>
      <p:sp>
        <p:nvSpPr>
          <p:cNvPr id="5" name="Shape 786"/>
          <p:cNvSpPr/>
          <p:nvPr/>
        </p:nvSpPr>
        <p:spPr>
          <a:xfrm>
            <a:off x="7985760" y="2383791"/>
            <a:ext cx="3681730" cy="1772285"/>
          </a:xfrm>
          <a:prstGeom prst="rect">
            <a:avLst/>
          </a:prstGeom>
          <a:ln w="12700">
            <a:miter lim="400000"/>
          </a:ln>
        </p:spPr>
        <p:txBody>
          <a:bodyPr wrap="square" lIns="25400" tIns="25400" rIns="25400" bIns="25400" anchor="ctr">
            <a:spAutoFit/>
          </a:bodyPr>
          <a:lstStyle/>
          <a:p>
            <a:pPr indent="406400" defTabSz="228600" fontAlgn="auto">
              <a:lnSpc>
                <a:spcPct val="140000"/>
              </a:lnSpc>
              <a:defRPr sz="1800"/>
              <a:extLst>
                <a:ext uri="{35155182-B16C-46BC-9424-99874614C6A1}">
                  <wpsdc:indentchars xmlns="" xmlns:wpsdc="http://www.wps.cn/officeDocument/2017/drawingmlCustomData" val="200" checksum="1740828767"/>
                </a:ext>
              </a:extLst>
            </a:pPr>
            <a:r>
              <a:rPr lang="zh-CN" sz="1600" dirty="0">
                <a:cs typeface="+mn-ea"/>
                <a:sym typeface="+mn-lt"/>
              </a:rPr>
              <a:t>关注是一种用户与用户之间的关系。用户可以在其他用户的个人主页页面选择关注或者取消关注此人。在关注动态页面还可以看到所有关注的用户最近发布的所有博客。</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1587"/>
            <a:ext cx="12192000" cy="6858000"/>
          </a:xfrm>
          <a:prstGeom prst="rect">
            <a:avLst/>
          </a:prstGeom>
          <a:solidFill>
            <a:srgbClr val="FBFC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7" name="图片 36"/>
          <p:cNvPicPr>
            <a:picLocks noChangeAspect="1"/>
          </p:cNvPicPr>
          <p:nvPr/>
        </p:nvPicPr>
        <p:blipFill>
          <a:blip r:embed="rId3"/>
          <a:stretch>
            <a:fillRect/>
          </a:stretch>
        </p:blipFill>
        <p:spPr>
          <a:xfrm>
            <a:off x="2444179" y="1138180"/>
            <a:ext cx="7303641" cy="5724640"/>
          </a:xfrm>
          <a:prstGeom prst="rect">
            <a:avLst/>
          </a:prstGeom>
        </p:spPr>
      </p:pic>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090849" y="-190430"/>
            <a:ext cx="4010303" cy="2695450"/>
          </a:xfrm>
          <a:prstGeom prst="rect">
            <a:avLst/>
          </a:prstGeom>
        </p:spPr>
      </p:pic>
      <p:sp>
        <p:nvSpPr>
          <p:cNvPr id="6" name="文本框 5"/>
          <p:cNvSpPr txBox="1"/>
          <p:nvPr/>
        </p:nvSpPr>
        <p:spPr>
          <a:xfrm>
            <a:off x="5235677" y="-5853"/>
            <a:ext cx="1720646" cy="1015663"/>
          </a:xfrm>
          <a:prstGeom prst="rect">
            <a:avLst/>
          </a:prstGeom>
          <a:noFill/>
        </p:spPr>
        <p:txBody>
          <a:bodyPr wrap="square" rtlCol="0">
            <a:spAutoFit/>
          </a:bodyPr>
          <a:lstStyle/>
          <a:p>
            <a:r>
              <a:rPr lang="zh-CN" altLang="en-US" sz="6000" dirty="0">
                <a:latin typeface="禹卫书法行书简体" panose="02000603000000000000" pitchFamily="2" charset="-122"/>
                <a:ea typeface="禹卫书法行书简体" panose="02000603000000000000" pitchFamily="2" charset="-122"/>
              </a:rPr>
              <a:t>目录</a:t>
            </a:r>
          </a:p>
        </p:txBody>
      </p:sp>
      <p:sp>
        <p:nvSpPr>
          <p:cNvPr id="14" name="文本框 13"/>
          <p:cNvSpPr txBox="1"/>
          <p:nvPr/>
        </p:nvSpPr>
        <p:spPr>
          <a:xfrm>
            <a:off x="4187481" y="2315099"/>
            <a:ext cx="3458380" cy="583565"/>
          </a:xfrm>
          <a:prstGeom prst="rect">
            <a:avLst/>
          </a:prstGeom>
          <a:noFill/>
        </p:spPr>
        <p:txBody>
          <a:bodyPr wrap="square" rtlCol="0">
            <a:spAutoFit/>
          </a:bodyPr>
          <a:lstStyle/>
          <a:p>
            <a:r>
              <a:rPr lang="zh-CN" altLang="en-US" sz="3200" dirty="0">
                <a:solidFill>
                  <a:srgbClr val="292725"/>
                </a:solidFill>
              </a:rPr>
              <a:t>选题背景和意义</a:t>
            </a:r>
          </a:p>
        </p:txBody>
      </p:sp>
      <p:pic>
        <p:nvPicPr>
          <p:cNvPr id="38" name="图片 37"/>
          <p:cNvPicPr>
            <a:picLocks noChangeAspect="1"/>
          </p:cNvPicPr>
          <p:nvPr/>
        </p:nvPicPr>
        <p:blipFill>
          <a:blip r:embed="rId5"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2831431" y="1765267"/>
            <a:ext cx="1546996" cy="1546996"/>
          </a:xfrm>
          <a:prstGeom prst="rect">
            <a:avLst/>
          </a:prstGeom>
        </p:spPr>
      </p:pic>
      <p:sp>
        <p:nvSpPr>
          <p:cNvPr id="16" name="文本框 15"/>
          <p:cNvSpPr txBox="1"/>
          <p:nvPr/>
        </p:nvSpPr>
        <p:spPr>
          <a:xfrm>
            <a:off x="4187481" y="3179400"/>
            <a:ext cx="3842094" cy="583565"/>
          </a:xfrm>
          <a:prstGeom prst="rect">
            <a:avLst/>
          </a:prstGeom>
          <a:noFill/>
        </p:spPr>
        <p:txBody>
          <a:bodyPr wrap="square" rtlCol="0">
            <a:spAutoFit/>
          </a:bodyPr>
          <a:lstStyle/>
          <a:p>
            <a:r>
              <a:rPr lang="zh-CN" altLang="en-US" sz="3200" dirty="0">
                <a:solidFill>
                  <a:srgbClr val="292725"/>
                </a:solidFill>
              </a:rPr>
              <a:t>技术介绍</a:t>
            </a:r>
          </a:p>
        </p:txBody>
      </p:sp>
      <p:pic>
        <p:nvPicPr>
          <p:cNvPr id="39" name="图片 38"/>
          <p:cNvPicPr>
            <a:picLocks noChangeAspect="1"/>
          </p:cNvPicPr>
          <p:nvPr/>
        </p:nvPicPr>
        <p:blipFill>
          <a:blip r:embed="rId5"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2831431" y="2665955"/>
            <a:ext cx="1546996" cy="1546996"/>
          </a:xfrm>
          <a:prstGeom prst="rect">
            <a:avLst/>
          </a:prstGeom>
        </p:spPr>
      </p:pic>
      <p:sp>
        <p:nvSpPr>
          <p:cNvPr id="18" name="文本框 17"/>
          <p:cNvSpPr txBox="1"/>
          <p:nvPr/>
        </p:nvSpPr>
        <p:spPr>
          <a:xfrm>
            <a:off x="4187481" y="4077207"/>
            <a:ext cx="3842094" cy="583565"/>
          </a:xfrm>
          <a:prstGeom prst="rect">
            <a:avLst/>
          </a:prstGeom>
          <a:noFill/>
        </p:spPr>
        <p:txBody>
          <a:bodyPr wrap="square" rtlCol="0">
            <a:spAutoFit/>
          </a:bodyPr>
          <a:lstStyle/>
          <a:p>
            <a:r>
              <a:rPr lang="zh-CN" altLang="en-US" sz="3200" dirty="0">
                <a:solidFill>
                  <a:srgbClr val="292725"/>
                </a:solidFill>
              </a:rPr>
              <a:t>分析与设计</a:t>
            </a:r>
          </a:p>
        </p:txBody>
      </p:sp>
      <p:pic>
        <p:nvPicPr>
          <p:cNvPr id="40" name="图片 39"/>
          <p:cNvPicPr>
            <a:picLocks noChangeAspect="1"/>
          </p:cNvPicPr>
          <p:nvPr/>
        </p:nvPicPr>
        <p:blipFill>
          <a:blip r:embed="rId5"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2831431" y="3566643"/>
            <a:ext cx="1546996" cy="1546996"/>
          </a:xfrm>
          <a:prstGeom prst="rect">
            <a:avLst/>
          </a:prstGeom>
        </p:spPr>
      </p:pic>
      <p:sp>
        <p:nvSpPr>
          <p:cNvPr id="20" name="文本框 19"/>
          <p:cNvSpPr txBox="1"/>
          <p:nvPr/>
        </p:nvSpPr>
        <p:spPr>
          <a:xfrm>
            <a:off x="4187481" y="4929974"/>
            <a:ext cx="3842094" cy="583565"/>
          </a:xfrm>
          <a:prstGeom prst="rect">
            <a:avLst/>
          </a:prstGeom>
          <a:noFill/>
        </p:spPr>
        <p:txBody>
          <a:bodyPr wrap="square" rtlCol="0">
            <a:spAutoFit/>
          </a:bodyPr>
          <a:lstStyle/>
          <a:p>
            <a:r>
              <a:rPr lang="zh-CN" altLang="en-US" sz="3200" dirty="0">
                <a:solidFill>
                  <a:srgbClr val="292725"/>
                </a:solidFill>
              </a:rPr>
              <a:t>开发与实现</a:t>
            </a:r>
          </a:p>
        </p:txBody>
      </p:sp>
      <p:pic>
        <p:nvPicPr>
          <p:cNvPr id="41" name="图片 40"/>
          <p:cNvPicPr>
            <a:picLocks noChangeAspect="1"/>
          </p:cNvPicPr>
          <p:nvPr/>
        </p:nvPicPr>
        <p:blipFill>
          <a:blip r:embed="rId5"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2831431" y="4454631"/>
            <a:ext cx="1546996" cy="1546996"/>
          </a:xfrm>
          <a:prstGeom prst="rect">
            <a:avLst/>
          </a:prstGeom>
        </p:spPr>
      </p:pic>
      <p:sp>
        <p:nvSpPr>
          <p:cNvPr id="32" name="文本框 31"/>
          <p:cNvSpPr txBox="1"/>
          <p:nvPr/>
        </p:nvSpPr>
        <p:spPr>
          <a:xfrm>
            <a:off x="4187481" y="5809233"/>
            <a:ext cx="3842094" cy="583565"/>
          </a:xfrm>
          <a:prstGeom prst="rect">
            <a:avLst/>
          </a:prstGeom>
          <a:noFill/>
        </p:spPr>
        <p:txBody>
          <a:bodyPr wrap="square" rtlCol="0">
            <a:spAutoFit/>
          </a:bodyPr>
          <a:lstStyle/>
          <a:p>
            <a:r>
              <a:rPr lang="zh-CN" altLang="en-US" sz="3200" dirty="0">
                <a:solidFill>
                  <a:srgbClr val="292725"/>
                </a:solidFill>
              </a:rPr>
              <a:t>结语</a:t>
            </a:r>
          </a:p>
        </p:txBody>
      </p:sp>
      <p:pic>
        <p:nvPicPr>
          <p:cNvPr id="42" name="图片 41"/>
          <p:cNvPicPr>
            <a:picLocks noChangeAspect="1"/>
          </p:cNvPicPr>
          <p:nvPr/>
        </p:nvPicPr>
        <p:blipFill>
          <a:blip r:embed="rId5"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2831431" y="5329920"/>
            <a:ext cx="1546996" cy="1546996"/>
          </a:xfrm>
          <a:prstGeom prst="rect">
            <a:avLst/>
          </a:prstGeom>
        </p:spPr>
      </p:pic>
      <p:sp>
        <p:nvSpPr>
          <p:cNvPr id="48" name="文本框 47"/>
          <p:cNvSpPr txBox="1"/>
          <p:nvPr/>
        </p:nvSpPr>
        <p:spPr>
          <a:xfrm>
            <a:off x="3161999" y="2285356"/>
            <a:ext cx="450850" cy="583565"/>
          </a:xfrm>
          <a:prstGeom prst="rect">
            <a:avLst/>
          </a:prstGeom>
          <a:noFill/>
        </p:spPr>
        <p:txBody>
          <a:bodyPr wrap="square" rtlCol="0">
            <a:spAutoFit/>
          </a:bodyPr>
          <a:lstStyle/>
          <a:p>
            <a:r>
              <a:rPr lang="zh-CN" altLang="en-US" sz="3200" dirty="0">
                <a:solidFill>
                  <a:srgbClr val="3E3C3A"/>
                </a:solidFill>
                <a:latin typeface="禹卫书法行书简体" panose="02000603000000000000" pitchFamily="2" charset="-122"/>
                <a:ea typeface="禹卫书法行书简体" panose="02000603000000000000" pitchFamily="2" charset="-122"/>
              </a:rPr>
              <a:t>壹</a:t>
            </a:r>
          </a:p>
        </p:txBody>
      </p:sp>
      <p:sp>
        <p:nvSpPr>
          <p:cNvPr id="49" name="文本框 48"/>
          <p:cNvSpPr txBox="1"/>
          <p:nvPr/>
        </p:nvSpPr>
        <p:spPr>
          <a:xfrm>
            <a:off x="3161999" y="3186044"/>
            <a:ext cx="450850" cy="584775"/>
          </a:xfrm>
          <a:prstGeom prst="rect">
            <a:avLst/>
          </a:prstGeom>
          <a:noFill/>
        </p:spPr>
        <p:txBody>
          <a:bodyPr wrap="square" rtlCol="0">
            <a:spAutoFit/>
          </a:bodyPr>
          <a:lstStyle/>
          <a:p>
            <a:r>
              <a:rPr lang="zh-CN" altLang="en-US" sz="3200" dirty="0">
                <a:solidFill>
                  <a:srgbClr val="3E3C3A"/>
                </a:solidFill>
                <a:latin typeface="禹卫书法行书简体" panose="02000603000000000000" pitchFamily="2" charset="-122"/>
                <a:ea typeface="禹卫书法行书简体" panose="02000603000000000000" pitchFamily="2" charset="-122"/>
              </a:rPr>
              <a:t>贰</a:t>
            </a:r>
          </a:p>
        </p:txBody>
      </p:sp>
      <p:sp>
        <p:nvSpPr>
          <p:cNvPr id="50" name="文本框 49"/>
          <p:cNvSpPr txBox="1"/>
          <p:nvPr/>
        </p:nvSpPr>
        <p:spPr>
          <a:xfrm>
            <a:off x="3161999" y="4084006"/>
            <a:ext cx="450850" cy="584775"/>
          </a:xfrm>
          <a:prstGeom prst="rect">
            <a:avLst/>
          </a:prstGeom>
          <a:noFill/>
        </p:spPr>
        <p:txBody>
          <a:bodyPr wrap="square" rtlCol="0">
            <a:spAutoFit/>
          </a:bodyPr>
          <a:lstStyle/>
          <a:p>
            <a:r>
              <a:rPr lang="zh-CN" altLang="en-US" sz="3200" dirty="0">
                <a:solidFill>
                  <a:srgbClr val="3E3C3A"/>
                </a:solidFill>
                <a:latin typeface="禹卫书法行书简体" panose="02000603000000000000" pitchFamily="2" charset="-122"/>
                <a:ea typeface="禹卫书法行书简体" panose="02000603000000000000" pitchFamily="2" charset="-122"/>
              </a:rPr>
              <a:t>叁</a:t>
            </a:r>
          </a:p>
        </p:txBody>
      </p:sp>
      <p:sp>
        <p:nvSpPr>
          <p:cNvPr id="51" name="文本框 50"/>
          <p:cNvSpPr txBox="1"/>
          <p:nvPr/>
        </p:nvSpPr>
        <p:spPr>
          <a:xfrm>
            <a:off x="3161999" y="4968956"/>
            <a:ext cx="450850" cy="584775"/>
          </a:xfrm>
          <a:prstGeom prst="rect">
            <a:avLst/>
          </a:prstGeom>
          <a:noFill/>
        </p:spPr>
        <p:txBody>
          <a:bodyPr wrap="square" rtlCol="0">
            <a:spAutoFit/>
          </a:bodyPr>
          <a:lstStyle/>
          <a:p>
            <a:r>
              <a:rPr lang="zh-CN" altLang="en-US" sz="3200" dirty="0">
                <a:solidFill>
                  <a:srgbClr val="3E3C3A"/>
                </a:solidFill>
                <a:latin typeface="禹卫书法行书简体" panose="02000603000000000000" pitchFamily="2" charset="-122"/>
                <a:ea typeface="禹卫书法行书简体" panose="02000603000000000000" pitchFamily="2" charset="-122"/>
              </a:rPr>
              <a:t>肆</a:t>
            </a:r>
          </a:p>
        </p:txBody>
      </p:sp>
      <p:sp>
        <p:nvSpPr>
          <p:cNvPr id="52" name="文本框 51"/>
          <p:cNvSpPr txBox="1"/>
          <p:nvPr/>
        </p:nvSpPr>
        <p:spPr>
          <a:xfrm>
            <a:off x="3161999" y="5844244"/>
            <a:ext cx="450850" cy="584775"/>
          </a:xfrm>
          <a:prstGeom prst="rect">
            <a:avLst/>
          </a:prstGeom>
          <a:noFill/>
        </p:spPr>
        <p:txBody>
          <a:bodyPr wrap="square" rtlCol="0">
            <a:spAutoFit/>
          </a:bodyPr>
          <a:lstStyle/>
          <a:p>
            <a:r>
              <a:rPr lang="zh-CN" altLang="en-US" sz="3200" dirty="0">
                <a:solidFill>
                  <a:srgbClr val="3E3C3A"/>
                </a:solidFill>
                <a:latin typeface="禹卫书法行书简体" panose="02000603000000000000" pitchFamily="2" charset="-122"/>
                <a:ea typeface="禹卫书法行书简体" panose="02000603000000000000" pitchFamily="2" charset="-122"/>
              </a:rPr>
              <a:t>伍</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p:cNvSpPr/>
          <p:nvPr/>
        </p:nvSpPr>
        <p:spPr>
          <a:xfrm>
            <a:off x="0" y="-1587"/>
            <a:ext cx="12192000" cy="6858000"/>
          </a:xfrm>
          <a:prstGeom prst="rect">
            <a:avLst/>
          </a:prstGeom>
          <a:solidFill>
            <a:srgbClr val="FBFC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0" name="图片 29"/>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rcRect l="46406" t="2389" r="8297" b="16055"/>
          <a:stretch>
            <a:fillRect/>
          </a:stretch>
        </p:blipFill>
        <p:spPr>
          <a:xfrm>
            <a:off x="6669346" y="3554004"/>
            <a:ext cx="5522655" cy="3303996"/>
          </a:xfrm>
          <a:custGeom>
            <a:avLst/>
            <a:gdLst>
              <a:gd name="connsiteX0" fmla="*/ 0 w 5522655"/>
              <a:gd name="connsiteY0" fmla="*/ 0 h 3303996"/>
              <a:gd name="connsiteX1" fmla="*/ 5522655 w 5522655"/>
              <a:gd name="connsiteY1" fmla="*/ 0 h 3303996"/>
              <a:gd name="connsiteX2" fmla="*/ 5522655 w 5522655"/>
              <a:gd name="connsiteY2" fmla="*/ 3303996 h 3303996"/>
              <a:gd name="connsiteX3" fmla="*/ 0 w 5522655"/>
              <a:gd name="connsiteY3" fmla="*/ 3303996 h 3303996"/>
            </a:gdLst>
            <a:ahLst/>
            <a:cxnLst>
              <a:cxn ang="0">
                <a:pos x="connsiteX0" y="connsiteY0"/>
              </a:cxn>
              <a:cxn ang="0">
                <a:pos x="connsiteX1" y="connsiteY1"/>
              </a:cxn>
              <a:cxn ang="0">
                <a:pos x="connsiteX2" y="connsiteY2"/>
              </a:cxn>
              <a:cxn ang="0">
                <a:pos x="connsiteX3" y="connsiteY3"/>
              </a:cxn>
            </a:cxnLst>
            <a:rect l="l" t="t" r="r" b="b"/>
            <a:pathLst>
              <a:path w="5522655" h="3303996">
                <a:moveTo>
                  <a:pt x="0" y="0"/>
                </a:moveTo>
                <a:lnTo>
                  <a:pt x="5522655" y="0"/>
                </a:lnTo>
                <a:lnTo>
                  <a:pt x="5522655" y="3303996"/>
                </a:lnTo>
                <a:lnTo>
                  <a:pt x="0" y="3303996"/>
                </a:lnTo>
                <a:close/>
              </a:path>
            </a:pathLst>
          </a:custGeom>
        </p:spPr>
      </p:pic>
      <p:pic>
        <p:nvPicPr>
          <p:cNvPr id="31" name="图片 30"/>
          <p:cNvPicPr>
            <a:picLocks noChangeAspect="1"/>
          </p:cNvPicPr>
          <p:nvPr>
            <p:custDataLst>
              <p:tags r:id="rId2"/>
            </p:custDataLst>
          </p:nvPr>
        </p:nvPicPr>
        <p:blipFill>
          <a:blip r:embed="rId6">
            <a:duotone>
              <a:schemeClr val="bg2">
                <a:shade val="45000"/>
                <a:satMod val="135000"/>
              </a:schemeClr>
              <a:prstClr val="white"/>
            </a:duotone>
            <a:extLst>
              <a:ext uri="{28A0092B-C50C-407E-A947-70E740481C1C}">
                <a14:useLocalDpi xmlns:a14="http://schemas.microsoft.com/office/drawing/2010/main" val="0"/>
              </a:ext>
            </a:extLst>
          </a:blip>
          <a:srcRect t="38394"/>
          <a:stretch>
            <a:fillRect/>
          </a:stretch>
        </p:blipFill>
        <p:spPr>
          <a:xfrm>
            <a:off x="-29497" y="1"/>
            <a:ext cx="5074999" cy="1888733"/>
          </a:xfrm>
          <a:custGeom>
            <a:avLst/>
            <a:gdLst>
              <a:gd name="connsiteX0" fmla="*/ 0 w 5074999"/>
              <a:gd name="connsiteY0" fmla="*/ 0 h 1888733"/>
              <a:gd name="connsiteX1" fmla="*/ 5074999 w 5074999"/>
              <a:gd name="connsiteY1" fmla="*/ 0 h 1888733"/>
              <a:gd name="connsiteX2" fmla="*/ 5074999 w 5074999"/>
              <a:gd name="connsiteY2" fmla="*/ 1888733 h 1888733"/>
              <a:gd name="connsiteX3" fmla="*/ 0 w 5074999"/>
              <a:gd name="connsiteY3" fmla="*/ 1888733 h 1888733"/>
            </a:gdLst>
            <a:ahLst/>
            <a:cxnLst>
              <a:cxn ang="0">
                <a:pos x="connsiteX0" y="connsiteY0"/>
              </a:cxn>
              <a:cxn ang="0">
                <a:pos x="connsiteX1" y="connsiteY1"/>
              </a:cxn>
              <a:cxn ang="0">
                <a:pos x="connsiteX2" y="connsiteY2"/>
              </a:cxn>
              <a:cxn ang="0">
                <a:pos x="connsiteX3" y="connsiteY3"/>
              </a:cxn>
            </a:cxnLst>
            <a:rect l="l" t="t" r="r" b="b"/>
            <a:pathLst>
              <a:path w="5074999" h="1888733">
                <a:moveTo>
                  <a:pt x="0" y="0"/>
                </a:moveTo>
                <a:lnTo>
                  <a:pt x="5074999" y="0"/>
                </a:lnTo>
                <a:lnTo>
                  <a:pt x="5074999" y="1888733"/>
                </a:lnTo>
                <a:lnTo>
                  <a:pt x="0" y="1888733"/>
                </a:lnTo>
                <a:close/>
              </a:path>
            </a:pathLst>
          </a:custGeom>
        </p:spPr>
      </p:pic>
      <p:sp>
        <p:nvSpPr>
          <p:cNvPr id="32" name="文本框 31"/>
          <p:cNvSpPr txBox="1"/>
          <p:nvPr/>
        </p:nvSpPr>
        <p:spPr>
          <a:xfrm>
            <a:off x="206477" y="176980"/>
            <a:ext cx="4365523" cy="521970"/>
          </a:xfrm>
          <a:prstGeom prst="rect">
            <a:avLst/>
          </a:prstGeom>
          <a:noFill/>
        </p:spPr>
        <p:txBody>
          <a:bodyPr wrap="square" rtlCol="0">
            <a:spAutoFit/>
          </a:bodyPr>
          <a:lstStyle/>
          <a:p>
            <a:r>
              <a:rPr lang="zh-CN" altLang="en-US" sz="2800" dirty="0">
                <a:solidFill>
                  <a:schemeClr val="bg1"/>
                </a:solidFill>
              </a:rPr>
              <a:t>功能模块</a:t>
            </a:r>
          </a:p>
        </p:txBody>
      </p:sp>
      <p:sp>
        <p:nvSpPr>
          <p:cNvPr id="781" name="Shape 781"/>
          <p:cNvSpPr/>
          <p:nvPr/>
        </p:nvSpPr>
        <p:spPr>
          <a:xfrm>
            <a:off x="3183386" y="1816282"/>
            <a:ext cx="2025651" cy="4826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9601" y="0"/>
                </a:lnTo>
                <a:lnTo>
                  <a:pt x="21600" y="10779"/>
                </a:lnTo>
                <a:lnTo>
                  <a:pt x="19644" y="21600"/>
                </a:lnTo>
                <a:lnTo>
                  <a:pt x="131" y="21600"/>
                </a:lnTo>
              </a:path>
            </a:pathLst>
          </a:custGeom>
          <a:ln w="12700">
            <a:solidFill>
              <a:schemeClr val="accent3"/>
            </a:solidFill>
            <a:miter lim="400000"/>
          </a:ln>
        </p:spPr>
        <p:txBody>
          <a:bodyPr lIns="0" tIns="0" rIns="0" bIns="0" anchor="ctr"/>
          <a:lstStyle/>
          <a:p>
            <a:pPr lvl="0"/>
            <a:endParaRPr sz="2400">
              <a:cs typeface="+mn-ea"/>
              <a:sym typeface="+mn-lt"/>
            </a:endParaRPr>
          </a:p>
        </p:txBody>
      </p:sp>
      <p:sp>
        <p:nvSpPr>
          <p:cNvPr id="783" name="Shape 783"/>
          <p:cNvSpPr/>
          <p:nvPr/>
        </p:nvSpPr>
        <p:spPr>
          <a:xfrm>
            <a:off x="2537770" y="1731467"/>
            <a:ext cx="635000" cy="6350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accent3"/>
          </a:solidFill>
          <a:ln w="12700" cap="flat">
            <a:noFill/>
            <a:miter lim="400000"/>
          </a:ln>
          <a:effectLst/>
        </p:spPr>
        <p:txBody>
          <a:bodyPr wrap="square" lIns="0" tIns="0" rIns="0" bIns="0" numCol="1" anchor="ctr">
            <a:noAutofit/>
          </a:bodyPr>
          <a:lstStyle/>
          <a:p>
            <a:pPr defTabSz="292100">
              <a:defRPr sz="4000">
                <a:solidFill>
                  <a:srgbClr val="FFFFFF"/>
                </a:solidFill>
                <a:effectLst>
                  <a:outerShdw blurRad="38100" dist="12700" dir="5400000" rotWithShape="0">
                    <a:srgbClr val="000000">
                      <a:alpha val="50000"/>
                    </a:srgbClr>
                  </a:outerShdw>
                </a:effectLst>
              </a:defRPr>
            </a:pPr>
            <a:endParaRPr sz="5335">
              <a:cs typeface="+mn-ea"/>
              <a:sym typeface="+mn-lt"/>
            </a:endParaRPr>
          </a:p>
        </p:txBody>
      </p:sp>
      <p:sp>
        <p:nvSpPr>
          <p:cNvPr id="784" name="Shape 784"/>
          <p:cNvSpPr/>
          <p:nvPr/>
        </p:nvSpPr>
        <p:spPr>
          <a:xfrm>
            <a:off x="2652390" y="1686382"/>
            <a:ext cx="405760" cy="725170"/>
          </a:xfrm>
          <a:prstGeom prst="rect">
            <a:avLst/>
          </a:prstGeom>
          <a:noFill/>
          <a:ln w="12700" cap="flat">
            <a:noFill/>
            <a:miter lim="400000"/>
          </a:ln>
          <a:effectLst/>
        </p:spPr>
        <p:txBody>
          <a:bodyPr wrap="square" lIns="67733" tIns="67733" rIns="67733" bIns="67733" numCol="1" anchor="ctr">
            <a:spAutoFit/>
          </a:bodyPr>
          <a:lstStyle>
            <a:lvl1pPr>
              <a:lnSpc>
                <a:spcPct val="120000"/>
              </a:lnSpc>
              <a:defRPr sz="3000" b="1">
                <a:solidFill>
                  <a:srgbClr val="FFFFFF"/>
                </a:solidFill>
                <a:latin typeface="Arimo"/>
                <a:ea typeface="Arimo"/>
                <a:cs typeface="Arimo"/>
                <a:sym typeface="Arimo"/>
              </a:defRPr>
            </a:lvl1pPr>
          </a:lstStyle>
          <a:p>
            <a:pPr lvl="0">
              <a:defRPr sz="1800" b="0">
                <a:solidFill>
                  <a:srgbClr val="000000"/>
                </a:solidFill>
              </a:defRPr>
            </a:pPr>
            <a:r>
              <a:rPr lang="en-US" sz="3200" dirty="0">
                <a:solidFill>
                  <a:schemeClr val="tx1"/>
                </a:solidFill>
                <a:latin typeface="+mn-lt"/>
                <a:ea typeface="+mn-ea"/>
                <a:cs typeface="+mn-ea"/>
                <a:sym typeface="+mn-lt"/>
              </a:rPr>
              <a:t>6</a:t>
            </a:r>
          </a:p>
        </p:txBody>
      </p:sp>
      <p:sp>
        <p:nvSpPr>
          <p:cNvPr id="786" name="Shape 786"/>
          <p:cNvSpPr/>
          <p:nvPr/>
        </p:nvSpPr>
        <p:spPr>
          <a:xfrm>
            <a:off x="2145665" y="2740343"/>
            <a:ext cx="3681730" cy="3149600"/>
          </a:xfrm>
          <a:prstGeom prst="rect">
            <a:avLst/>
          </a:prstGeom>
          <a:ln w="12700">
            <a:miter lim="400000"/>
          </a:ln>
        </p:spPr>
        <p:txBody>
          <a:bodyPr wrap="square" lIns="25400" tIns="25400" rIns="25400" bIns="25400" anchor="ctr">
            <a:spAutoFit/>
          </a:bodyPr>
          <a:lstStyle/>
          <a:p>
            <a:pPr defTabSz="228600">
              <a:lnSpc>
                <a:spcPct val="140000"/>
              </a:lnSpc>
              <a:defRPr sz="1800"/>
            </a:pPr>
            <a:r>
              <a:rPr lang="zh-CN" sz="1600" dirty="0">
                <a:cs typeface="+mn-ea"/>
                <a:sym typeface="+mn-lt"/>
              </a:rPr>
              <a:t>1、发布评论：用户可以在正常在自己或者其他用户发布的博客下面添加评论。</a:t>
            </a:r>
          </a:p>
          <a:p>
            <a:pPr defTabSz="228600">
              <a:lnSpc>
                <a:spcPct val="140000"/>
              </a:lnSpc>
              <a:defRPr sz="1800"/>
            </a:pPr>
            <a:r>
              <a:rPr lang="zh-CN" sz="1600" dirty="0">
                <a:cs typeface="+mn-ea"/>
                <a:sym typeface="+mn-lt"/>
              </a:rPr>
              <a:t>2、查看评论：所有用户都可以看到已发布的评论。</a:t>
            </a:r>
          </a:p>
          <a:p>
            <a:pPr defTabSz="228600">
              <a:lnSpc>
                <a:spcPct val="140000"/>
              </a:lnSpc>
              <a:defRPr sz="1800"/>
            </a:pPr>
            <a:r>
              <a:rPr lang="zh-CN" sz="1600" dirty="0">
                <a:cs typeface="+mn-ea"/>
                <a:sym typeface="+mn-lt"/>
              </a:rPr>
              <a:t>3、编辑评论：用户可以正常编辑自己发布发布的评论，而无法修改别人的评论。</a:t>
            </a:r>
          </a:p>
          <a:p>
            <a:pPr defTabSz="228600">
              <a:lnSpc>
                <a:spcPct val="140000"/>
              </a:lnSpc>
              <a:defRPr sz="1800"/>
            </a:pPr>
            <a:r>
              <a:rPr lang="zh-CN" sz="1600" dirty="0">
                <a:cs typeface="+mn-ea"/>
                <a:sym typeface="+mn-lt"/>
              </a:rPr>
              <a:t>4、删除评论：用户可以正常删除自己发布的评论，或者在自己发布的博客下面的评论。而管理员却可以删除任何评论。</a:t>
            </a:r>
          </a:p>
        </p:txBody>
      </p:sp>
      <p:sp>
        <p:nvSpPr>
          <p:cNvPr id="787" name="Shape 787"/>
          <p:cNvSpPr/>
          <p:nvPr/>
        </p:nvSpPr>
        <p:spPr>
          <a:xfrm>
            <a:off x="7558536" y="1816282"/>
            <a:ext cx="2025651" cy="4826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9601" y="0"/>
                </a:lnTo>
                <a:lnTo>
                  <a:pt x="21600" y="10779"/>
                </a:lnTo>
                <a:lnTo>
                  <a:pt x="19644" y="21600"/>
                </a:lnTo>
                <a:lnTo>
                  <a:pt x="131" y="21600"/>
                </a:lnTo>
              </a:path>
            </a:pathLst>
          </a:custGeom>
          <a:ln w="12700">
            <a:solidFill>
              <a:schemeClr val="accent3"/>
            </a:solidFill>
            <a:miter lim="400000"/>
          </a:ln>
        </p:spPr>
        <p:txBody>
          <a:bodyPr lIns="0" tIns="0" rIns="0" bIns="0" anchor="ctr"/>
          <a:lstStyle/>
          <a:p>
            <a:pPr lvl="0"/>
            <a:endParaRPr sz="2400">
              <a:cs typeface="+mn-ea"/>
              <a:sym typeface="+mn-lt"/>
            </a:endParaRPr>
          </a:p>
        </p:txBody>
      </p:sp>
      <p:sp>
        <p:nvSpPr>
          <p:cNvPr id="789" name="Shape 789"/>
          <p:cNvSpPr/>
          <p:nvPr/>
        </p:nvSpPr>
        <p:spPr>
          <a:xfrm>
            <a:off x="6912920" y="1744166"/>
            <a:ext cx="635000" cy="6350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accent3"/>
          </a:solidFill>
          <a:ln w="12700" cap="flat">
            <a:noFill/>
            <a:miter lim="400000"/>
          </a:ln>
          <a:effectLst/>
        </p:spPr>
        <p:txBody>
          <a:bodyPr wrap="square" lIns="0" tIns="0" rIns="0" bIns="0" numCol="1" anchor="ctr">
            <a:noAutofit/>
          </a:bodyPr>
          <a:lstStyle/>
          <a:p>
            <a:pPr defTabSz="292100">
              <a:defRPr sz="4000">
                <a:solidFill>
                  <a:srgbClr val="FFFFFF"/>
                </a:solidFill>
                <a:effectLst>
                  <a:outerShdw blurRad="38100" dist="12700" dir="5400000" rotWithShape="0">
                    <a:srgbClr val="000000">
                      <a:alpha val="50000"/>
                    </a:srgbClr>
                  </a:outerShdw>
                </a:effectLst>
              </a:defRPr>
            </a:pPr>
            <a:endParaRPr sz="5335">
              <a:cs typeface="+mn-ea"/>
              <a:sym typeface="+mn-lt"/>
            </a:endParaRPr>
          </a:p>
        </p:txBody>
      </p:sp>
      <p:sp>
        <p:nvSpPr>
          <p:cNvPr id="790" name="Shape 790"/>
          <p:cNvSpPr/>
          <p:nvPr/>
        </p:nvSpPr>
        <p:spPr>
          <a:xfrm>
            <a:off x="7063323" y="1686381"/>
            <a:ext cx="334194" cy="725170"/>
          </a:xfrm>
          <a:prstGeom prst="rect">
            <a:avLst/>
          </a:prstGeom>
          <a:noFill/>
          <a:ln w="12700" cap="flat">
            <a:noFill/>
            <a:miter lim="400000"/>
          </a:ln>
          <a:effectLst/>
        </p:spPr>
        <p:txBody>
          <a:bodyPr wrap="square" lIns="67733" tIns="67733" rIns="67733" bIns="67733" numCol="1" anchor="ctr">
            <a:spAutoFit/>
          </a:bodyPr>
          <a:lstStyle/>
          <a:p>
            <a:pPr>
              <a:lnSpc>
                <a:spcPct val="120000"/>
              </a:lnSpc>
            </a:pPr>
            <a:r>
              <a:rPr lang="en-US" sz="3200" dirty="0">
                <a:cs typeface="+mn-ea"/>
                <a:sym typeface="+mn-lt"/>
              </a:rPr>
              <a:t>7</a:t>
            </a:r>
          </a:p>
        </p:txBody>
      </p:sp>
      <p:sp>
        <p:nvSpPr>
          <p:cNvPr id="3" name="文本框 2"/>
          <p:cNvSpPr txBox="1"/>
          <p:nvPr/>
        </p:nvSpPr>
        <p:spPr>
          <a:xfrm>
            <a:off x="3197528" y="1910781"/>
            <a:ext cx="1579196" cy="368300"/>
          </a:xfrm>
          <a:prstGeom prst="rect">
            <a:avLst/>
          </a:prstGeom>
          <a:noFill/>
        </p:spPr>
        <p:txBody>
          <a:bodyPr wrap="square" rtlCol="0">
            <a:spAutoFit/>
          </a:bodyPr>
          <a:lstStyle/>
          <a:p>
            <a:r>
              <a:rPr lang="zh-CN" altLang="en-US" b="1" dirty="0">
                <a:cs typeface="+mn-ea"/>
                <a:sym typeface="+mn-lt"/>
              </a:rPr>
              <a:t>用户评论</a:t>
            </a:r>
          </a:p>
        </p:txBody>
      </p:sp>
      <p:sp>
        <p:nvSpPr>
          <p:cNvPr id="23" name="文本框 22"/>
          <p:cNvSpPr txBox="1"/>
          <p:nvPr/>
        </p:nvSpPr>
        <p:spPr>
          <a:xfrm>
            <a:off x="7645060" y="1910781"/>
            <a:ext cx="1579196" cy="368300"/>
          </a:xfrm>
          <a:prstGeom prst="rect">
            <a:avLst/>
          </a:prstGeom>
          <a:noFill/>
        </p:spPr>
        <p:txBody>
          <a:bodyPr wrap="square" rtlCol="0">
            <a:spAutoFit/>
          </a:bodyPr>
          <a:lstStyle/>
          <a:p>
            <a:r>
              <a:rPr lang="en-US" altLang="zh-CN" b="1" dirty="0">
                <a:cs typeface="+mn-ea"/>
                <a:sym typeface="+mn-lt"/>
              </a:rPr>
              <a:t>站内搜索</a:t>
            </a:r>
          </a:p>
        </p:txBody>
      </p:sp>
      <p:sp>
        <p:nvSpPr>
          <p:cNvPr id="2" name="Shape 786"/>
          <p:cNvSpPr/>
          <p:nvPr/>
        </p:nvSpPr>
        <p:spPr>
          <a:xfrm>
            <a:off x="6730365" y="2740661"/>
            <a:ext cx="3681730" cy="2116455"/>
          </a:xfrm>
          <a:prstGeom prst="rect">
            <a:avLst/>
          </a:prstGeom>
          <a:ln w="12700">
            <a:miter lim="400000"/>
          </a:ln>
        </p:spPr>
        <p:txBody>
          <a:bodyPr wrap="square" lIns="25400" tIns="25400" rIns="25400" bIns="25400" anchor="ctr">
            <a:spAutoFit/>
          </a:bodyPr>
          <a:lstStyle/>
          <a:p>
            <a:pPr indent="406400" defTabSz="228600" fontAlgn="auto">
              <a:lnSpc>
                <a:spcPct val="140000"/>
              </a:lnSpc>
              <a:defRPr sz="1800"/>
              <a:extLst>
                <a:ext uri="{35155182-B16C-46BC-9424-99874614C6A1}">
                  <wpsdc:indentchars xmlns="" xmlns:wpsdc="http://www.wps.cn/officeDocument/2017/drawingmlCustomData" val="200" checksum="1740828767"/>
                </a:ext>
              </a:extLst>
            </a:pPr>
            <a:r>
              <a:rPr lang="zh-CN" sz="1600" dirty="0">
                <a:cs typeface="+mn-ea"/>
                <a:sym typeface="+mn-lt"/>
              </a:rPr>
              <a:t>站内搜索模块的作用是为了方便因为用户可以正常搜索用户名，也可以正常搜索出博客内容，按时间降序排序。而且用户的搜索记录会被保留，直到用户退出登录或者有其他用户在这台电脑上登录。</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p:cNvSpPr/>
          <p:nvPr/>
        </p:nvSpPr>
        <p:spPr>
          <a:xfrm>
            <a:off x="0" y="-1587"/>
            <a:ext cx="12192000" cy="6858000"/>
          </a:xfrm>
          <a:prstGeom prst="rect">
            <a:avLst/>
          </a:prstGeom>
          <a:solidFill>
            <a:srgbClr val="FBFC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1" name="图片 30"/>
          <p:cNvPicPr>
            <a:picLocks noChangeAspect="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rcRect t="38394"/>
          <a:stretch>
            <a:fillRect/>
          </a:stretch>
        </p:blipFill>
        <p:spPr>
          <a:xfrm>
            <a:off x="-29497" y="1"/>
            <a:ext cx="5074999" cy="1888733"/>
          </a:xfrm>
          <a:custGeom>
            <a:avLst/>
            <a:gdLst>
              <a:gd name="connsiteX0" fmla="*/ 0 w 5074999"/>
              <a:gd name="connsiteY0" fmla="*/ 0 h 1888733"/>
              <a:gd name="connsiteX1" fmla="*/ 5074999 w 5074999"/>
              <a:gd name="connsiteY1" fmla="*/ 0 h 1888733"/>
              <a:gd name="connsiteX2" fmla="*/ 5074999 w 5074999"/>
              <a:gd name="connsiteY2" fmla="*/ 1888733 h 1888733"/>
              <a:gd name="connsiteX3" fmla="*/ 0 w 5074999"/>
              <a:gd name="connsiteY3" fmla="*/ 1888733 h 1888733"/>
            </a:gdLst>
            <a:ahLst/>
            <a:cxnLst>
              <a:cxn ang="0">
                <a:pos x="connsiteX0" y="connsiteY0"/>
              </a:cxn>
              <a:cxn ang="0">
                <a:pos x="connsiteX1" y="connsiteY1"/>
              </a:cxn>
              <a:cxn ang="0">
                <a:pos x="connsiteX2" y="connsiteY2"/>
              </a:cxn>
              <a:cxn ang="0">
                <a:pos x="connsiteX3" y="connsiteY3"/>
              </a:cxn>
            </a:cxnLst>
            <a:rect l="l" t="t" r="r" b="b"/>
            <a:pathLst>
              <a:path w="5074999" h="1888733">
                <a:moveTo>
                  <a:pt x="0" y="0"/>
                </a:moveTo>
                <a:lnTo>
                  <a:pt x="5074999" y="0"/>
                </a:lnTo>
                <a:lnTo>
                  <a:pt x="5074999" y="1888733"/>
                </a:lnTo>
                <a:lnTo>
                  <a:pt x="0" y="1888733"/>
                </a:lnTo>
                <a:close/>
              </a:path>
            </a:pathLst>
          </a:custGeom>
        </p:spPr>
      </p:pic>
      <p:sp>
        <p:nvSpPr>
          <p:cNvPr id="32" name="文本框 31"/>
          <p:cNvSpPr txBox="1"/>
          <p:nvPr/>
        </p:nvSpPr>
        <p:spPr>
          <a:xfrm>
            <a:off x="206477" y="176980"/>
            <a:ext cx="4365523" cy="521970"/>
          </a:xfrm>
          <a:prstGeom prst="rect">
            <a:avLst/>
          </a:prstGeom>
          <a:noFill/>
        </p:spPr>
        <p:txBody>
          <a:bodyPr wrap="square" rtlCol="0">
            <a:spAutoFit/>
          </a:bodyPr>
          <a:lstStyle/>
          <a:p>
            <a:r>
              <a:rPr lang="zh-CN" altLang="en-US" sz="2800" dirty="0">
                <a:solidFill>
                  <a:schemeClr val="bg1"/>
                </a:solidFill>
              </a:rPr>
              <a:t>用户角色</a:t>
            </a:r>
          </a:p>
        </p:txBody>
      </p:sp>
      <p:sp>
        <p:nvSpPr>
          <p:cNvPr id="24" name="Shape 781"/>
          <p:cNvSpPr/>
          <p:nvPr/>
        </p:nvSpPr>
        <p:spPr>
          <a:xfrm>
            <a:off x="2789051" y="5646602"/>
            <a:ext cx="2025651" cy="4826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9601" y="0"/>
                </a:lnTo>
                <a:lnTo>
                  <a:pt x="21600" y="10779"/>
                </a:lnTo>
                <a:lnTo>
                  <a:pt x="19644" y="21600"/>
                </a:lnTo>
                <a:lnTo>
                  <a:pt x="131" y="21600"/>
                </a:lnTo>
              </a:path>
            </a:pathLst>
          </a:custGeom>
          <a:ln w="12700">
            <a:solidFill>
              <a:schemeClr val="accent3"/>
            </a:solidFill>
            <a:miter lim="400000"/>
          </a:ln>
        </p:spPr>
        <p:txBody>
          <a:bodyPr lIns="0" tIns="0" rIns="0" bIns="0" anchor="ctr"/>
          <a:lstStyle/>
          <a:p>
            <a:pPr lvl="0"/>
            <a:endParaRPr sz="2400">
              <a:cs typeface="+mn-ea"/>
              <a:sym typeface="+mn-lt"/>
            </a:endParaRPr>
          </a:p>
        </p:txBody>
      </p:sp>
      <p:sp>
        <p:nvSpPr>
          <p:cNvPr id="26" name="Shape 783"/>
          <p:cNvSpPr/>
          <p:nvPr/>
        </p:nvSpPr>
        <p:spPr>
          <a:xfrm>
            <a:off x="2154230" y="5570042"/>
            <a:ext cx="635000" cy="6350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accent3"/>
          </a:solidFill>
          <a:ln w="12700" cap="flat">
            <a:noFill/>
            <a:miter lim="400000"/>
          </a:ln>
          <a:effectLst/>
        </p:spPr>
        <p:txBody>
          <a:bodyPr wrap="square" lIns="0" tIns="0" rIns="0" bIns="0" numCol="1" anchor="ctr">
            <a:noAutofit/>
          </a:bodyPr>
          <a:lstStyle/>
          <a:p>
            <a:pPr defTabSz="292100">
              <a:defRPr sz="4000">
                <a:solidFill>
                  <a:srgbClr val="FFFFFF"/>
                </a:solidFill>
                <a:effectLst>
                  <a:outerShdw blurRad="38100" dist="12700" dir="5400000" rotWithShape="0">
                    <a:srgbClr val="000000">
                      <a:alpha val="50000"/>
                    </a:srgbClr>
                  </a:outerShdw>
                </a:effectLst>
              </a:defRPr>
            </a:pPr>
            <a:endParaRPr sz="5335">
              <a:cs typeface="+mn-ea"/>
              <a:sym typeface="+mn-lt"/>
            </a:endParaRPr>
          </a:p>
        </p:txBody>
      </p:sp>
      <p:sp>
        <p:nvSpPr>
          <p:cNvPr id="27" name="Shape 787"/>
          <p:cNvSpPr/>
          <p:nvPr/>
        </p:nvSpPr>
        <p:spPr>
          <a:xfrm>
            <a:off x="8575806" y="5646602"/>
            <a:ext cx="2025651" cy="4826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9601" y="0"/>
                </a:lnTo>
                <a:lnTo>
                  <a:pt x="21600" y="10779"/>
                </a:lnTo>
                <a:lnTo>
                  <a:pt x="19644" y="21600"/>
                </a:lnTo>
                <a:lnTo>
                  <a:pt x="131" y="21600"/>
                </a:lnTo>
              </a:path>
            </a:pathLst>
          </a:custGeom>
          <a:ln w="12700">
            <a:solidFill>
              <a:schemeClr val="accent3"/>
            </a:solidFill>
            <a:miter lim="400000"/>
          </a:ln>
        </p:spPr>
        <p:txBody>
          <a:bodyPr lIns="0" tIns="0" rIns="0" bIns="0" anchor="ctr"/>
          <a:lstStyle/>
          <a:p>
            <a:pPr lvl="0"/>
            <a:endParaRPr sz="2400">
              <a:cs typeface="+mn-ea"/>
              <a:sym typeface="+mn-lt"/>
            </a:endParaRPr>
          </a:p>
        </p:txBody>
      </p:sp>
      <p:sp>
        <p:nvSpPr>
          <p:cNvPr id="28" name="Shape 789"/>
          <p:cNvSpPr/>
          <p:nvPr/>
        </p:nvSpPr>
        <p:spPr>
          <a:xfrm>
            <a:off x="7930190" y="5574486"/>
            <a:ext cx="635000" cy="6350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accent3"/>
          </a:solidFill>
          <a:ln w="12700" cap="flat">
            <a:noFill/>
            <a:miter lim="400000"/>
          </a:ln>
          <a:effectLst/>
        </p:spPr>
        <p:txBody>
          <a:bodyPr wrap="square" lIns="0" tIns="0" rIns="0" bIns="0" numCol="1" anchor="ctr">
            <a:noAutofit/>
          </a:bodyPr>
          <a:lstStyle/>
          <a:p>
            <a:pPr defTabSz="292100">
              <a:defRPr sz="4000">
                <a:solidFill>
                  <a:srgbClr val="FFFFFF"/>
                </a:solidFill>
                <a:effectLst>
                  <a:outerShdw blurRad="38100" dist="12700" dir="5400000" rotWithShape="0">
                    <a:srgbClr val="000000">
                      <a:alpha val="50000"/>
                    </a:srgbClr>
                  </a:outerShdw>
                </a:effectLst>
              </a:defRPr>
            </a:pPr>
            <a:endParaRPr sz="5335">
              <a:cs typeface="+mn-ea"/>
              <a:sym typeface="+mn-lt"/>
            </a:endParaRPr>
          </a:p>
        </p:txBody>
      </p:sp>
      <p:sp>
        <p:nvSpPr>
          <p:cNvPr id="30" name="文本框 29"/>
          <p:cNvSpPr txBox="1"/>
          <p:nvPr/>
        </p:nvSpPr>
        <p:spPr>
          <a:xfrm>
            <a:off x="2803193" y="5741101"/>
            <a:ext cx="1579196" cy="368300"/>
          </a:xfrm>
          <a:prstGeom prst="rect">
            <a:avLst/>
          </a:prstGeom>
          <a:noFill/>
        </p:spPr>
        <p:txBody>
          <a:bodyPr wrap="square" rtlCol="0">
            <a:spAutoFit/>
          </a:bodyPr>
          <a:lstStyle/>
          <a:p>
            <a:r>
              <a:rPr lang="zh-CN" altLang="en-US" b="1" dirty="0">
                <a:cs typeface="+mn-ea"/>
                <a:sym typeface="+mn-lt"/>
              </a:rPr>
              <a:t>博客系统</a:t>
            </a:r>
          </a:p>
        </p:txBody>
      </p:sp>
      <p:sp>
        <p:nvSpPr>
          <p:cNvPr id="33" name="文本框 32"/>
          <p:cNvSpPr txBox="1"/>
          <p:nvPr/>
        </p:nvSpPr>
        <p:spPr>
          <a:xfrm>
            <a:off x="8662330" y="5741101"/>
            <a:ext cx="1579196" cy="368300"/>
          </a:xfrm>
          <a:prstGeom prst="rect">
            <a:avLst/>
          </a:prstGeom>
          <a:noFill/>
        </p:spPr>
        <p:txBody>
          <a:bodyPr wrap="square" rtlCol="0">
            <a:spAutoFit/>
          </a:bodyPr>
          <a:lstStyle/>
          <a:p>
            <a:r>
              <a:rPr lang="zh-CN" altLang="en-US" b="1" dirty="0">
                <a:cs typeface="+mn-ea"/>
                <a:sym typeface="+mn-lt"/>
              </a:rPr>
              <a:t>用户评论</a:t>
            </a:r>
          </a:p>
        </p:txBody>
      </p:sp>
      <p:pic>
        <p:nvPicPr>
          <p:cNvPr id="25" name="图片 25"/>
          <p:cNvPicPr>
            <a:picLocks noChangeAspect="1"/>
          </p:cNvPicPr>
          <p:nvPr/>
        </p:nvPicPr>
        <p:blipFill>
          <a:blip r:embed="rId4" cstate="print">
            <a:extLst>
              <a:ext uri="{28A0092B-C50C-407E-A947-70E740481C1C}">
                <a14:useLocalDpi xmlns:a14="http://schemas.microsoft.com/office/drawing/2010/main" val="0"/>
              </a:ext>
            </a:extLst>
          </a:blip>
          <a:srcRect t="3152" b="3603"/>
          <a:stretch>
            <a:fillRect/>
          </a:stretch>
        </p:blipFill>
        <p:spPr>
          <a:xfrm>
            <a:off x="6741795" y="1379220"/>
            <a:ext cx="5419725" cy="3574415"/>
          </a:xfrm>
          <a:prstGeom prst="rect">
            <a:avLst/>
          </a:prstGeom>
          <a:ln>
            <a:noFill/>
          </a:ln>
        </p:spPr>
      </p:pic>
      <p:pic>
        <p:nvPicPr>
          <p:cNvPr id="22" name="图片 2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48360" y="1225550"/>
            <a:ext cx="5487670" cy="3881755"/>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p:cNvSpPr/>
          <p:nvPr/>
        </p:nvSpPr>
        <p:spPr>
          <a:xfrm>
            <a:off x="0" y="-1587"/>
            <a:ext cx="12192000" cy="6858000"/>
          </a:xfrm>
          <a:prstGeom prst="rect">
            <a:avLst/>
          </a:prstGeom>
          <a:solidFill>
            <a:srgbClr val="FBFC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0" name="图片 29"/>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rcRect l="46406" t="2389" r="8297" b="16055"/>
          <a:stretch>
            <a:fillRect/>
          </a:stretch>
        </p:blipFill>
        <p:spPr>
          <a:xfrm>
            <a:off x="6669346" y="3554004"/>
            <a:ext cx="5522655" cy="3303996"/>
          </a:xfrm>
          <a:custGeom>
            <a:avLst/>
            <a:gdLst>
              <a:gd name="connsiteX0" fmla="*/ 0 w 5522655"/>
              <a:gd name="connsiteY0" fmla="*/ 0 h 3303996"/>
              <a:gd name="connsiteX1" fmla="*/ 5522655 w 5522655"/>
              <a:gd name="connsiteY1" fmla="*/ 0 h 3303996"/>
              <a:gd name="connsiteX2" fmla="*/ 5522655 w 5522655"/>
              <a:gd name="connsiteY2" fmla="*/ 3303996 h 3303996"/>
              <a:gd name="connsiteX3" fmla="*/ 0 w 5522655"/>
              <a:gd name="connsiteY3" fmla="*/ 3303996 h 3303996"/>
            </a:gdLst>
            <a:ahLst/>
            <a:cxnLst>
              <a:cxn ang="0">
                <a:pos x="connsiteX0" y="connsiteY0"/>
              </a:cxn>
              <a:cxn ang="0">
                <a:pos x="connsiteX1" y="connsiteY1"/>
              </a:cxn>
              <a:cxn ang="0">
                <a:pos x="connsiteX2" y="connsiteY2"/>
              </a:cxn>
              <a:cxn ang="0">
                <a:pos x="connsiteX3" y="connsiteY3"/>
              </a:cxn>
            </a:cxnLst>
            <a:rect l="l" t="t" r="r" b="b"/>
            <a:pathLst>
              <a:path w="5522655" h="3303996">
                <a:moveTo>
                  <a:pt x="0" y="0"/>
                </a:moveTo>
                <a:lnTo>
                  <a:pt x="5522655" y="0"/>
                </a:lnTo>
                <a:lnTo>
                  <a:pt x="5522655" y="3303996"/>
                </a:lnTo>
                <a:lnTo>
                  <a:pt x="0" y="3303996"/>
                </a:lnTo>
                <a:close/>
              </a:path>
            </a:pathLst>
          </a:custGeom>
        </p:spPr>
      </p:pic>
      <p:pic>
        <p:nvPicPr>
          <p:cNvPr id="31" name="图片 30"/>
          <p:cNvPicPr>
            <a:picLocks noChangeAspect="1"/>
          </p:cNvPicPr>
          <p:nvPr>
            <p:custDataLst>
              <p:tags r:id="rId2"/>
            </p:custDataLst>
          </p:nvPr>
        </p:nvPicPr>
        <p:blipFill>
          <a:blip r:embed="rId6">
            <a:duotone>
              <a:schemeClr val="bg2">
                <a:shade val="45000"/>
                <a:satMod val="135000"/>
              </a:schemeClr>
              <a:prstClr val="white"/>
            </a:duotone>
            <a:extLst>
              <a:ext uri="{28A0092B-C50C-407E-A947-70E740481C1C}">
                <a14:useLocalDpi xmlns:a14="http://schemas.microsoft.com/office/drawing/2010/main" val="0"/>
              </a:ext>
            </a:extLst>
          </a:blip>
          <a:srcRect t="38394"/>
          <a:stretch>
            <a:fillRect/>
          </a:stretch>
        </p:blipFill>
        <p:spPr>
          <a:xfrm>
            <a:off x="-29497" y="1"/>
            <a:ext cx="5074999" cy="1888733"/>
          </a:xfrm>
          <a:custGeom>
            <a:avLst/>
            <a:gdLst>
              <a:gd name="connsiteX0" fmla="*/ 0 w 5074999"/>
              <a:gd name="connsiteY0" fmla="*/ 0 h 1888733"/>
              <a:gd name="connsiteX1" fmla="*/ 5074999 w 5074999"/>
              <a:gd name="connsiteY1" fmla="*/ 0 h 1888733"/>
              <a:gd name="connsiteX2" fmla="*/ 5074999 w 5074999"/>
              <a:gd name="connsiteY2" fmla="*/ 1888733 h 1888733"/>
              <a:gd name="connsiteX3" fmla="*/ 0 w 5074999"/>
              <a:gd name="connsiteY3" fmla="*/ 1888733 h 1888733"/>
            </a:gdLst>
            <a:ahLst/>
            <a:cxnLst>
              <a:cxn ang="0">
                <a:pos x="connsiteX0" y="connsiteY0"/>
              </a:cxn>
              <a:cxn ang="0">
                <a:pos x="connsiteX1" y="connsiteY1"/>
              </a:cxn>
              <a:cxn ang="0">
                <a:pos x="connsiteX2" y="connsiteY2"/>
              </a:cxn>
              <a:cxn ang="0">
                <a:pos x="connsiteX3" y="connsiteY3"/>
              </a:cxn>
            </a:cxnLst>
            <a:rect l="l" t="t" r="r" b="b"/>
            <a:pathLst>
              <a:path w="5074999" h="1888733">
                <a:moveTo>
                  <a:pt x="0" y="0"/>
                </a:moveTo>
                <a:lnTo>
                  <a:pt x="5074999" y="0"/>
                </a:lnTo>
                <a:lnTo>
                  <a:pt x="5074999" y="1888733"/>
                </a:lnTo>
                <a:lnTo>
                  <a:pt x="0" y="1888733"/>
                </a:lnTo>
                <a:close/>
              </a:path>
            </a:pathLst>
          </a:custGeom>
        </p:spPr>
      </p:pic>
      <p:sp>
        <p:nvSpPr>
          <p:cNvPr id="32" name="文本框 31"/>
          <p:cNvSpPr txBox="1"/>
          <p:nvPr/>
        </p:nvSpPr>
        <p:spPr>
          <a:xfrm>
            <a:off x="206477" y="176980"/>
            <a:ext cx="4365523" cy="521970"/>
          </a:xfrm>
          <a:prstGeom prst="rect">
            <a:avLst/>
          </a:prstGeom>
          <a:noFill/>
        </p:spPr>
        <p:txBody>
          <a:bodyPr wrap="square" rtlCol="0">
            <a:spAutoFit/>
          </a:bodyPr>
          <a:lstStyle/>
          <a:p>
            <a:r>
              <a:rPr lang="zh-CN" altLang="en-US" sz="2800" dirty="0">
                <a:solidFill>
                  <a:schemeClr val="bg1"/>
                </a:solidFill>
              </a:rPr>
              <a:t>系统设计</a:t>
            </a:r>
          </a:p>
        </p:txBody>
      </p:sp>
      <p:sp>
        <p:nvSpPr>
          <p:cNvPr id="783" name="Shape 783"/>
          <p:cNvSpPr/>
          <p:nvPr/>
        </p:nvSpPr>
        <p:spPr>
          <a:xfrm>
            <a:off x="704525" y="2595702"/>
            <a:ext cx="635000" cy="6350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accent3"/>
          </a:solidFill>
          <a:ln w="12700" cap="flat">
            <a:noFill/>
            <a:miter lim="400000"/>
          </a:ln>
          <a:effectLst/>
        </p:spPr>
        <p:txBody>
          <a:bodyPr wrap="square" lIns="0" tIns="0" rIns="0" bIns="0" numCol="1" anchor="ctr">
            <a:noAutofit/>
          </a:bodyPr>
          <a:lstStyle/>
          <a:p>
            <a:pPr defTabSz="292100">
              <a:defRPr sz="4000">
                <a:solidFill>
                  <a:srgbClr val="FFFFFF"/>
                </a:solidFill>
                <a:effectLst>
                  <a:outerShdw blurRad="38100" dist="12700" dir="5400000" rotWithShape="0">
                    <a:srgbClr val="000000">
                      <a:alpha val="50000"/>
                    </a:srgbClr>
                  </a:outerShdw>
                </a:effectLst>
              </a:defRPr>
            </a:pPr>
            <a:endParaRPr sz="5335">
              <a:cs typeface="+mn-ea"/>
              <a:sym typeface="+mn-lt"/>
            </a:endParaRPr>
          </a:p>
        </p:txBody>
      </p:sp>
      <p:sp>
        <p:nvSpPr>
          <p:cNvPr id="3" name="文本框 2"/>
          <p:cNvSpPr txBox="1"/>
          <p:nvPr/>
        </p:nvSpPr>
        <p:spPr>
          <a:xfrm>
            <a:off x="1363980" y="2774950"/>
            <a:ext cx="1831975" cy="368300"/>
          </a:xfrm>
          <a:prstGeom prst="rect">
            <a:avLst/>
          </a:prstGeom>
          <a:noFill/>
        </p:spPr>
        <p:txBody>
          <a:bodyPr wrap="square" rtlCol="0">
            <a:spAutoFit/>
          </a:bodyPr>
          <a:lstStyle/>
          <a:p>
            <a:r>
              <a:rPr lang="zh-CN" b="1" dirty="0">
                <a:cs typeface="+mn-ea"/>
                <a:sym typeface="+mn-lt"/>
              </a:rPr>
              <a:t>博客系统类图</a:t>
            </a:r>
          </a:p>
        </p:txBody>
      </p:sp>
      <p:pic>
        <p:nvPicPr>
          <p:cNvPr id="18" name="图片 1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045268" y="341313"/>
            <a:ext cx="5868035" cy="6393815"/>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p:cNvSpPr/>
          <p:nvPr/>
        </p:nvSpPr>
        <p:spPr>
          <a:xfrm>
            <a:off x="0" y="-1587"/>
            <a:ext cx="12192000" cy="6858000"/>
          </a:xfrm>
          <a:prstGeom prst="rect">
            <a:avLst/>
          </a:prstGeom>
          <a:solidFill>
            <a:srgbClr val="FBFC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0" name="图片 29"/>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rcRect l="46406" t="2389" r="8297" b="16055"/>
          <a:stretch>
            <a:fillRect/>
          </a:stretch>
        </p:blipFill>
        <p:spPr>
          <a:xfrm>
            <a:off x="6669346" y="3554004"/>
            <a:ext cx="5522655" cy="3303996"/>
          </a:xfrm>
          <a:custGeom>
            <a:avLst/>
            <a:gdLst>
              <a:gd name="connsiteX0" fmla="*/ 0 w 5522655"/>
              <a:gd name="connsiteY0" fmla="*/ 0 h 3303996"/>
              <a:gd name="connsiteX1" fmla="*/ 5522655 w 5522655"/>
              <a:gd name="connsiteY1" fmla="*/ 0 h 3303996"/>
              <a:gd name="connsiteX2" fmla="*/ 5522655 w 5522655"/>
              <a:gd name="connsiteY2" fmla="*/ 3303996 h 3303996"/>
              <a:gd name="connsiteX3" fmla="*/ 0 w 5522655"/>
              <a:gd name="connsiteY3" fmla="*/ 3303996 h 3303996"/>
            </a:gdLst>
            <a:ahLst/>
            <a:cxnLst>
              <a:cxn ang="0">
                <a:pos x="connsiteX0" y="connsiteY0"/>
              </a:cxn>
              <a:cxn ang="0">
                <a:pos x="connsiteX1" y="connsiteY1"/>
              </a:cxn>
              <a:cxn ang="0">
                <a:pos x="connsiteX2" y="connsiteY2"/>
              </a:cxn>
              <a:cxn ang="0">
                <a:pos x="connsiteX3" y="connsiteY3"/>
              </a:cxn>
            </a:cxnLst>
            <a:rect l="l" t="t" r="r" b="b"/>
            <a:pathLst>
              <a:path w="5522655" h="3303996">
                <a:moveTo>
                  <a:pt x="0" y="0"/>
                </a:moveTo>
                <a:lnTo>
                  <a:pt x="5522655" y="0"/>
                </a:lnTo>
                <a:lnTo>
                  <a:pt x="5522655" y="3303996"/>
                </a:lnTo>
                <a:lnTo>
                  <a:pt x="0" y="3303996"/>
                </a:lnTo>
                <a:close/>
              </a:path>
            </a:pathLst>
          </a:custGeom>
        </p:spPr>
      </p:pic>
      <p:pic>
        <p:nvPicPr>
          <p:cNvPr id="31" name="图片 30"/>
          <p:cNvPicPr>
            <a:picLocks noChangeAspect="1"/>
          </p:cNvPicPr>
          <p:nvPr>
            <p:custDataLst>
              <p:tags r:id="rId2"/>
            </p:custDataLst>
          </p:nvPr>
        </p:nvPicPr>
        <p:blipFill>
          <a:blip r:embed="rId6">
            <a:duotone>
              <a:schemeClr val="bg2">
                <a:shade val="45000"/>
                <a:satMod val="135000"/>
              </a:schemeClr>
              <a:prstClr val="white"/>
            </a:duotone>
            <a:extLst>
              <a:ext uri="{28A0092B-C50C-407E-A947-70E740481C1C}">
                <a14:useLocalDpi xmlns:a14="http://schemas.microsoft.com/office/drawing/2010/main" val="0"/>
              </a:ext>
            </a:extLst>
          </a:blip>
          <a:srcRect t="38394"/>
          <a:stretch>
            <a:fillRect/>
          </a:stretch>
        </p:blipFill>
        <p:spPr>
          <a:xfrm>
            <a:off x="-29497" y="1"/>
            <a:ext cx="5074999" cy="1888733"/>
          </a:xfrm>
          <a:custGeom>
            <a:avLst/>
            <a:gdLst>
              <a:gd name="connsiteX0" fmla="*/ 0 w 5074999"/>
              <a:gd name="connsiteY0" fmla="*/ 0 h 1888733"/>
              <a:gd name="connsiteX1" fmla="*/ 5074999 w 5074999"/>
              <a:gd name="connsiteY1" fmla="*/ 0 h 1888733"/>
              <a:gd name="connsiteX2" fmla="*/ 5074999 w 5074999"/>
              <a:gd name="connsiteY2" fmla="*/ 1888733 h 1888733"/>
              <a:gd name="connsiteX3" fmla="*/ 0 w 5074999"/>
              <a:gd name="connsiteY3" fmla="*/ 1888733 h 1888733"/>
            </a:gdLst>
            <a:ahLst/>
            <a:cxnLst>
              <a:cxn ang="0">
                <a:pos x="connsiteX0" y="connsiteY0"/>
              </a:cxn>
              <a:cxn ang="0">
                <a:pos x="connsiteX1" y="connsiteY1"/>
              </a:cxn>
              <a:cxn ang="0">
                <a:pos x="connsiteX2" y="connsiteY2"/>
              </a:cxn>
              <a:cxn ang="0">
                <a:pos x="connsiteX3" y="connsiteY3"/>
              </a:cxn>
            </a:cxnLst>
            <a:rect l="l" t="t" r="r" b="b"/>
            <a:pathLst>
              <a:path w="5074999" h="1888733">
                <a:moveTo>
                  <a:pt x="0" y="0"/>
                </a:moveTo>
                <a:lnTo>
                  <a:pt x="5074999" y="0"/>
                </a:lnTo>
                <a:lnTo>
                  <a:pt x="5074999" y="1888733"/>
                </a:lnTo>
                <a:lnTo>
                  <a:pt x="0" y="1888733"/>
                </a:lnTo>
                <a:close/>
              </a:path>
            </a:pathLst>
          </a:custGeom>
        </p:spPr>
      </p:pic>
      <p:sp>
        <p:nvSpPr>
          <p:cNvPr id="32" name="文本框 31"/>
          <p:cNvSpPr txBox="1"/>
          <p:nvPr/>
        </p:nvSpPr>
        <p:spPr>
          <a:xfrm>
            <a:off x="206477" y="176980"/>
            <a:ext cx="4365523" cy="521970"/>
          </a:xfrm>
          <a:prstGeom prst="rect">
            <a:avLst/>
          </a:prstGeom>
          <a:noFill/>
        </p:spPr>
        <p:txBody>
          <a:bodyPr wrap="square" rtlCol="0">
            <a:spAutoFit/>
          </a:bodyPr>
          <a:lstStyle/>
          <a:p>
            <a:r>
              <a:rPr lang="zh-CN" altLang="en-US" sz="2800" dirty="0">
                <a:solidFill>
                  <a:schemeClr val="bg1"/>
                </a:solidFill>
              </a:rPr>
              <a:t>系统设计</a:t>
            </a:r>
          </a:p>
        </p:txBody>
      </p:sp>
      <p:sp>
        <p:nvSpPr>
          <p:cNvPr id="783" name="Shape 783"/>
          <p:cNvSpPr/>
          <p:nvPr/>
        </p:nvSpPr>
        <p:spPr>
          <a:xfrm>
            <a:off x="704525" y="2595702"/>
            <a:ext cx="635000" cy="6350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accent3"/>
          </a:solidFill>
          <a:ln w="12700" cap="flat">
            <a:noFill/>
            <a:miter lim="400000"/>
          </a:ln>
          <a:effectLst/>
        </p:spPr>
        <p:txBody>
          <a:bodyPr wrap="square" lIns="0" tIns="0" rIns="0" bIns="0" numCol="1" anchor="ctr">
            <a:noAutofit/>
          </a:bodyPr>
          <a:lstStyle/>
          <a:p>
            <a:pPr defTabSz="292100">
              <a:defRPr sz="4000">
                <a:solidFill>
                  <a:srgbClr val="FFFFFF"/>
                </a:solidFill>
                <a:effectLst>
                  <a:outerShdw blurRad="38100" dist="12700" dir="5400000" rotWithShape="0">
                    <a:srgbClr val="000000">
                      <a:alpha val="50000"/>
                    </a:srgbClr>
                  </a:outerShdw>
                </a:effectLst>
              </a:defRPr>
            </a:pPr>
            <a:endParaRPr sz="5335">
              <a:cs typeface="+mn-ea"/>
              <a:sym typeface="+mn-lt"/>
            </a:endParaRPr>
          </a:p>
        </p:txBody>
      </p:sp>
      <p:sp>
        <p:nvSpPr>
          <p:cNvPr id="3" name="文本框 2"/>
          <p:cNvSpPr txBox="1"/>
          <p:nvPr/>
        </p:nvSpPr>
        <p:spPr>
          <a:xfrm>
            <a:off x="1363980" y="2774950"/>
            <a:ext cx="1831975" cy="368300"/>
          </a:xfrm>
          <a:prstGeom prst="rect">
            <a:avLst/>
          </a:prstGeom>
          <a:noFill/>
        </p:spPr>
        <p:txBody>
          <a:bodyPr wrap="square" rtlCol="0">
            <a:spAutoFit/>
          </a:bodyPr>
          <a:lstStyle/>
          <a:p>
            <a:r>
              <a:rPr lang="zh-CN" b="1" dirty="0">
                <a:cs typeface="+mn-ea"/>
                <a:sym typeface="+mn-lt"/>
              </a:rPr>
              <a:t>发布博客</a:t>
            </a:r>
            <a:r>
              <a:rPr lang="zh-CN" altLang="en-US" b="1" dirty="0">
                <a:cs typeface="+mn-ea"/>
                <a:sym typeface="+mn-lt"/>
              </a:rPr>
              <a:t>时序</a:t>
            </a:r>
            <a:r>
              <a:rPr lang="zh-CN" b="1" dirty="0">
                <a:cs typeface="+mn-ea"/>
                <a:sym typeface="+mn-lt"/>
              </a:rPr>
              <a:t>图</a:t>
            </a:r>
          </a:p>
        </p:txBody>
      </p:sp>
      <p:pic>
        <p:nvPicPr>
          <p:cNvPr id="2" name="图片 1"/>
          <p:cNvPicPr>
            <a:picLocks noChangeAspect="1"/>
          </p:cNvPicPr>
          <p:nvPr/>
        </p:nvPicPr>
        <p:blipFill>
          <a:blip r:embed="rId7" cstate="print">
            <a:extLst>
              <a:ext uri="{28A0092B-C50C-407E-A947-70E740481C1C}">
                <a14:useLocalDpi xmlns:a14="http://schemas.microsoft.com/office/drawing/2010/main" val="0"/>
              </a:ext>
            </a:extLst>
          </a:blip>
          <a:srcRect t="1" r="5950" b="-4929"/>
          <a:stretch>
            <a:fillRect/>
          </a:stretch>
        </p:blipFill>
        <p:spPr>
          <a:xfrm>
            <a:off x="3195955" y="1092200"/>
            <a:ext cx="7240270" cy="4940300"/>
          </a:xfrm>
          <a:prstGeom prst="rect">
            <a:avLst/>
          </a:prstGeom>
          <a:ln>
            <a:noFill/>
          </a:ln>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p:cNvSpPr/>
          <p:nvPr/>
        </p:nvSpPr>
        <p:spPr>
          <a:xfrm>
            <a:off x="0" y="-1587"/>
            <a:ext cx="12192000" cy="6858000"/>
          </a:xfrm>
          <a:prstGeom prst="rect">
            <a:avLst/>
          </a:prstGeom>
          <a:solidFill>
            <a:srgbClr val="FBFC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0" name="图片 29"/>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rcRect l="46406" t="2389" r="8297" b="16055"/>
          <a:stretch>
            <a:fillRect/>
          </a:stretch>
        </p:blipFill>
        <p:spPr>
          <a:xfrm>
            <a:off x="6669346" y="3554004"/>
            <a:ext cx="5522655" cy="3303996"/>
          </a:xfrm>
          <a:custGeom>
            <a:avLst/>
            <a:gdLst>
              <a:gd name="connsiteX0" fmla="*/ 0 w 5522655"/>
              <a:gd name="connsiteY0" fmla="*/ 0 h 3303996"/>
              <a:gd name="connsiteX1" fmla="*/ 5522655 w 5522655"/>
              <a:gd name="connsiteY1" fmla="*/ 0 h 3303996"/>
              <a:gd name="connsiteX2" fmla="*/ 5522655 w 5522655"/>
              <a:gd name="connsiteY2" fmla="*/ 3303996 h 3303996"/>
              <a:gd name="connsiteX3" fmla="*/ 0 w 5522655"/>
              <a:gd name="connsiteY3" fmla="*/ 3303996 h 3303996"/>
            </a:gdLst>
            <a:ahLst/>
            <a:cxnLst>
              <a:cxn ang="0">
                <a:pos x="connsiteX0" y="connsiteY0"/>
              </a:cxn>
              <a:cxn ang="0">
                <a:pos x="connsiteX1" y="connsiteY1"/>
              </a:cxn>
              <a:cxn ang="0">
                <a:pos x="connsiteX2" y="connsiteY2"/>
              </a:cxn>
              <a:cxn ang="0">
                <a:pos x="connsiteX3" y="connsiteY3"/>
              </a:cxn>
            </a:cxnLst>
            <a:rect l="l" t="t" r="r" b="b"/>
            <a:pathLst>
              <a:path w="5522655" h="3303996">
                <a:moveTo>
                  <a:pt x="0" y="0"/>
                </a:moveTo>
                <a:lnTo>
                  <a:pt x="5522655" y="0"/>
                </a:lnTo>
                <a:lnTo>
                  <a:pt x="5522655" y="3303996"/>
                </a:lnTo>
                <a:lnTo>
                  <a:pt x="0" y="3303996"/>
                </a:lnTo>
                <a:close/>
              </a:path>
            </a:pathLst>
          </a:custGeom>
        </p:spPr>
      </p:pic>
      <p:pic>
        <p:nvPicPr>
          <p:cNvPr id="31" name="图片 30"/>
          <p:cNvPicPr>
            <a:picLocks noChangeAspect="1"/>
          </p:cNvPicPr>
          <p:nvPr>
            <p:custDataLst>
              <p:tags r:id="rId2"/>
            </p:custDataLst>
          </p:nvPr>
        </p:nvPicPr>
        <p:blipFill>
          <a:blip r:embed="rId6">
            <a:duotone>
              <a:schemeClr val="bg2">
                <a:shade val="45000"/>
                <a:satMod val="135000"/>
              </a:schemeClr>
              <a:prstClr val="white"/>
            </a:duotone>
            <a:extLst>
              <a:ext uri="{28A0092B-C50C-407E-A947-70E740481C1C}">
                <a14:useLocalDpi xmlns:a14="http://schemas.microsoft.com/office/drawing/2010/main" val="0"/>
              </a:ext>
            </a:extLst>
          </a:blip>
          <a:srcRect t="38394"/>
          <a:stretch>
            <a:fillRect/>
          </a:stretch>
        </p:blipFill>
        <p:spPr>
          <a:xfrm>
            <a:off x="-29497" y="1"/>
            <a:ext cx="5074999" cy="1888733"/>
          </a:xfrm>
          <a:custGeom>
            <a:avLst/>
            <a:gdLst>
              <a:gd name="connsiteX0" fmla="*/ 0 w 5074999"/>
              <a:gd name="connsiteY0" fmla="*/ 0 h 1888733"/>
              <a:gd name="connsiteX1" fmla="*/ 5074999 w 5074999"/>
              <a:gd name="connsiteY1" fmla="*/ 0 h 1888733"/>
              <a:gd name="connsiteX2" fmla="*/ 5074999 w 5074999"/>
              <a:gd name="connsiteY2" fmla="*/ 1888733 h 1888733"/>
              <a:gd name="connsiteX3" fmla="*/ 0 w 5074999"/>
              <a:gd name="connsiteY3" fmla="*/ 1888733 h 1888733"/>
            </a:gdLst>
            <a:ahLst/>
            <a:cxnLst>
              <a:cxn ang="0">
                <a:pos x="connsiteX0" y="connsiteY0"/>
              </a:cxn>
              <a:cxn ang="0">
                <a:pos x="connsiteX1" y="connsiteY1"/>
              </a:cxn>
              <a:cxn ang="0">
                <a:pos x="connsiteX2" y="connsiteY2"/>
              </a:cxn>
              <a:cxn ang="0">
                <a:pos x="connsiteX3" y="connsiteY3"/>
              </a:cxn>
            </a:cxnLst>
            <a:rect l="l" t="t" r="r" b="b"/>
            <a:pathLst>
              <a:path w="5074999" h="1888733">
                <a:moveTo>
                  <a:pt x="0" y="0"/>
                </a:moveTo>
                <a:lnTo>
                  <a:pt x="5074999" y="0"/>
                </a:lnTo>
                <a:lnTo>
                  <a:pt x="5074999" y="1888733"/>
                </a:lnTo>
                <a:lnTo>
                  <a:pt x="0" y="1888733"/>
                </a:lnTo>
                <a:close/>
              </a:path>
            </a:pathLst>
          </a:custGeom>
        </p:spPr>
      </p:pic>
      <p:sp>
        <p:nvSpPr>
          <p:cNvPr id="32" name="文本框 31"/>
          <p:cNvSpPr txBox="1"/>
          <p:nvPr/>
        </p:nvSpPr>
        <p:spPr>
          <a:xfrm>
            <a:off x="206477" y="176980"/>
            <a:ext cx="4365523" cy="521970"/>
          </a:xfrm>
          <a:prstGeom prst="rect">
            <a:avLst/>
          </a:prstGeom>
          <a:noFill/>
        </p:spPr>
        <p:txBody>
          <a:bodyPr wrap="square" rtlCol="0">
            <a:spAutoFit/>
          </a:bodyPr>
          <a:lstStyle/>
          <a:p>
            <a:r>
              <a:rPr lang="zh-CN" altLang="en-US" sz="2800" dirty="0">
                <a:solidFill>
                  <a:schemeClr val="bg1"/>
                </a:solidFill>
              </a:rPr>
              <a:t>功能模块</a:t>
            </a:r>
          </a:p>
        </p:txBody>
      </p:sp>
      <p:sp>
        <p:nvSpPr>
          <p:cNvPr id="781" name="Shape 781"/>
          <p:cNvSpPr/>
          <p:nvPr/>
        </p:nvSpPr>
        <p:spPr>
          <a:xfrm>
            <a:off x="3183386" y="1816282"/>
            <a:ext cx="2025651" cy="4826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9601" y="0"/>
                </a:lnTo>
                <a:lnTo>
                  <a:pt x="21600" y="10779"/>
                </a:lnTo>
                <a:lnTo>
                  <a:pt x="19644" y="21600"/>
                </a:lnTo>
                <a:lnTo>
                  <a:pt x="131" y="21600"/>
                </a:lnTo>
              </a:path>
            </a:pathLst>
          </a:custGeom>
          <a:ln w="12700">
            <a:solidFill>
              <a:schemeClr val="accent3"/>
            </a:solidFill>
            <a:miter lim="400000"/>
          </a:ln>
        </p:spPr>
        <p:txBody>
          <a:bodyPr lIns="0" tIns="0" rIns="0" bIns="0" anchor="ctr"/>
          <a:lstStyle/>
          <a:p>
            <a:pPr lvl="0"/>
            <a:endParaRPr sz="2400">
              <a:cs typeface="+mn-ea"/>
              <a:sym typeface="+mn-lt"/>
            </a:endParaRPr>
          </a:p>
        </p:txBody>
      </p:sp>
      <p:sp>
        <p:nvSpPr>
          <p:cNvPr id="783" name="Shape 783"/>
          <p:cNvSpPr/>
          <p:nvPr/>
        </p:nvSpPr>
        <p:spPr>
          <a:xfrm>
            <a:off x="2537770" y="1731467"/>
            <a:ext cx="635000" cy="6350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accent3"/>
          </a:solidFill>
          <a:ln w="12700" cap="flat">
            <a:noFill/>
            <a:miter lim="400000"/>
          </a:ln>
          <a:effectLst/>
        </p:spPr>
        <p:txBody>
          <a:bodyPr wrap="square" lIns="0" tIns="0" rIns="0" bIns="0" numCol="1" anchor="ctr">
            <a:noAutofit/>
          </a:bodyPr>
          <a:lstStyle/>
          <a:p>
            <a:pPr defTabSz="292100">
              <a:defRPr sz="4000">
                <a:solidFill>
                  <a:srgbClr val="FFFFFF"/>
                </a:solidFill>
                <a:effectLst>
                  <a:outerShdw blurRad="38100" dist="12700" dir="5400000" rotWithShape="0">
                    <a:srgbClr val="000000">
                      <a:alpha val="50000"/>
                    </a:srgbClr>
                  </a:outerShdw>
                </a:effectLst>
              </a:defRPr>
            </a:pPr>
            <a:endParaRPr sz="5335">
              <a:cs typeface="+mn-ea"/>
              <a:sym typeface="+mn-lt"/>
            </a:endParaRPr>
          </a:p>
        </p:txBody>
      </p:sp>
      <p:sp>
        <p:nvSpPr>
          <p:cNvPr id="784" name="Shape 784"/>
          <p:cNvSpPr/>
          <p:nvPr/>
        </p:nvSpPr>
        <p:spPr>
          <a:xfrm>
            <a:off x="2652390" y="1686382"/>
            <a:ext cx="405760" cy="725170"/>
          </a:xfrm>
          <a:prstGeom prst="rect">
            <a:avLst/>
          </a:prstGeom>
          <a:noFill/>
          <a:ln w="12700" cap="flat">
            <a:noFill/>
            <a:miter lim="400000"/>
          </a:ln>
          <a:effectLst/>
        </p:spPr>
        <p:txBody>
          <a:bodyPr wrap="square" lIns="67733" tIns="67733" rIns="67733" bIns="67733" numCol="1" anchor="ctr">
            <a:spAutoFit/>
          </a:bodyPr>
          <a:lstStyle>
            <a:lvl1pPr>
              <a:lnSpc>
                <a:spcPct val="120000"/>
              </a:lnSpc>
              <a:defRPr sz="3000" b="1">
                <a:solidFill>
                  <a:srgbClr val="FFFFFF"/>
                </a:solidFill>
                <a:latin typeface="Arimo"/>
                <a:ea typeface="Arimo"/>
                <a:cs typeface="Arimo"/>
                <a:sym typeface="Arimo"/>
              </a:defRPr>
            </a:lvl1pPr>
          </a:lstStyle>
          <a:p>
            <a:pPr lvl="0">
              <a:defRPr sz="1800" b="0">
                <a:solidFill>
                  <a:srgbClr val="000000"/>
                </a:solidFill>
              </a:defRPr>
            </a:pPr>
            <a:r>
              <a:rPr lang="en-US" sz="3200" dirty="0">
                <a:solidFill>
                  <a:schemeClr val="tx1"/>
                </a:solidFill>
                <a:latin typeface="+mn-lt"/>
                <a:ea typeface="+mn-ea"/>
                <a:cs typeface="+mn-ea"/>
                <a:sym typeface="+mn-lt"/>
              </a:rPr>
              <a:t>8</a:t>
            </a:r>
          </a:p>
        </p:txBody>
      </p:sp>
      <p:sp>
        <p:nvSpPr>
          <p:cNvPr id="786" name="Shape 786"/>
          <p:cNvSpPr/>
          <p:nvPr/>
        </p:nvSpPr>
        <p:spPr>
          <a:xfrm>
            <a:off x="2145665" y="2568258"/>
            <a:ext cx="3681730" cy="3493770"/>
          </a:xfrm>
          <a:prstGeom prst="rect">
            <a:avLst/>
          </a:prstGeom>
          <a:ln w="12700">
            <a:miter lim="400000"/>
          </a:ln>
        </p:spPr>
        <p:txBody>
          <a:bodyPr wrap="square" lIns="25400" tIns="25400" rIns="25400" bIns="25400" anchor="ctr">
            <a:spAutoFit/>
          </a:bodyPr>
          <a:lstStyle/>
          <a:p>
            <a:pPr indent="406400" defTabSz="228600" fontAlgn="auto">
              <a:lnSpc>
                <a:spcPct val="140000"/>
              </a:lnSpc>
              <a:defRPr sz="1800"/>
              <a:extLst>
                <a:ext uri="{35155182-B16C-46BC-9424-99874614C6A1}">
                  <wpsdc:indentchars xmlns="" xmlns:wpsdc="http://www.wps.cn/officeDocument/2017/drawingmlCustomData" val="200" checksum="1740828767"/>
                </a:ext>
              </a:extLst>
            </a:pPr>
            <a:r>
              <a:rPr lang="zh-CN" sz="1600" dirty="0">
                <a:cs typeface="+mn-ea"/>
                <a:sym typeface="+mn-lt"/>
              </a:rPr>
              <a:t>多人聊天功能为所有用户提供一个可以实时聊天的社交平台，每当用户进入聊天室和离开聊天室都会显示全局提示。系统提供一个多人聊天室，支持所有用户在多人聊天室中实时发送信息和接收信息，任何用户发出的每一条信息都会被所有用户接收到。聊天系统会实时同步当前人数，并保证在大量用户同时发送消息的高并发场景下，聊天室系统仍能正常工作。</a:t>
            </a:r>
          </a:p>
        </p:txBody>
      </p:sp>
      <p:sp>
        <p:nvSpPr>
          <p:cNvPr id="787" name="Shape 787"/>
          <p:cNvSpPr/>
          <p:nvPr/>
        </p:nvSpPr>
        <p:spPr>
          <a:xfrm>
            <a:off x="7558536" y="1816282"/>
            <a:ext cx="2025651" cy="4826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9601" y="0"/>
                </a:lnTo>
                <a:lnTo>
                  <a:pt x="21600" y="10779"/>
                </a:lnTo>
                <a:lnTo>
                  <a:pt x="19644" y="21600"/>
                </a:lnTo>
                <a:lnTo>
                  <a:pt x="131" y="21600"/>
                </a:lnTo>
              </a:path>
            </a:pathLst>
          </a:custGeom>
          <a:ln w="12700">
            <a:solidFill>
              <a:schemeClr val="accent3"/>
            </a:solidFill>
            <a:miter lim="400000"/>
          </a:ln>
        </p:spPr>
        <p:txBody>
          <a:bodyPr lIns="0" tIns="0" rIns="0" bIns="0" anchor="ctr"/>
          <a:lstStyle/>
          <a:p>
            <a:pPr lvl="0"/>
            <a:endParaRPr sz="2400">
              <a:cs typeface="+mn-ea"/>
              <a:sym typeface="+mn-lt"/>
            </a:endParaRPr>
          </a:p>
        </p:txBody>
      </p:sp>
      <p:sp>
        <p:nvSpPr>
          <p:cNvPr id="789" name="Shape 789"/>
          <p:cNvSpPr/>
          <p:nvPr/>
        </p:nvSpPr>
        <p:spPr>
          <a:xfrm>
            <a:off x="6912920" y="1744166"/>
            <a:ext cx="635000" cy="6350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accent3"/>
          </a:solidFill>
          <a:ln w="12700" cap="flat">
            <a:noFill/>
            <a:miter lim="400000"/>
          </a:ln>
          <a:effectLst/>
        </p:spPr>
        <p:txBody>
          <a:bodyPr wrap="square" lIns="0" tIns="0" rIns="0" bIns="0" numCol="1" anchor="ctr">
            <a:noAutofit/>
          </a:bodyPr>
          <a:lstStyle/>
          <a:p>
            <a:pPr defTabSz="292100">
              <a:defRPr sz="4000">
                <a:solidFill>
                  <a:srgbClr val="FFFFFF"/>
                </a:solidFill>
                <a:effectLst>
                  <a:outerShdw blurRad="38100" dist="12700" dir="5400000" rotWithShape="0">
                    <a:srgbClr val="000000">
                      <a:alpha val="50000"/>
                    </a:srgbClr>
                  </a:outerShdw>
                </a:effectLst>
              </a:defRPr>
            </a:pPr>
            <a:endParaRPr sz="5335">
              <a:cs typeface="+mn-ea"/>
              <a:sym typeface="+mn-lt"/>
            </a:endParaRPr>
          </a:p>
        </p:txBody>
      </p:sp>
      <p:sp>
        <p:nvSpPr>
          <p:cNvPr id="790" name="Shape 790"/>
          <p:cNvSpPr/>
          <p:nvPr/>
        </p:nvSpPr>
        <p:spPr>
          <a:xfrm>
            <a:off x="7063323" y="1686381"/>
            <a:ext cx="334194" cy="725170"/>
          </a:xfrm>
          <a:prstGeom prst="rect">
            <a:avLst/>
          </a:prstGeom>
          <a:noFill/>
          <a:ln w="12700" cap="flat">
            <a:noFill/>
            <a:miter lim="400000"/>
          </a:ln>
          <a:effectLst/>
        </p:spPr>
        <p:txBody>
          <a:bodyPr wrap="square" lIns="67733" tIns="67733" rIns="67733" bIns="67733" numCol="1" anchor="ctr">
            <a:spAutoFit/>
          </a:bodyPr>
          <a:lstStyle/>
          <a:p>
            <a:pPr>
              <a:lnSpc>
                <a:spcPct val="120000"/>
              </a:lnSpc>
            </a:pPr>
            <a:r>
              <a:rPr lang="en-US" sz="3200" dirty="0">
                <a:cs typeface="+mn-ea"/>
                <a:sym typeface="+mn-lt"/>
              </a:rPr>
              <a:t>9</a:t>
            </a:r>
          </a:p>
        </p:txBody>
      </p:sp>
      <p:sp>
        <p:nvSpPr>
          <p:cNvPr id="3" name="文本框 2"/>
          <p:cNvSpPr txBox="1"/>
          <p:nvPr/>
        </p:nvSpPr>
        <p:spPr>
          <a:xfrm>
            <a:off x="3197528" y="1910781"/>
            <a:ext cx="1579196" cy="368300"/>
          </a:xfrm>
          <a:prstGeom prst="rect">
            <a:avLst/>
          </a:prstGeom>
          <a:noFill/>
        </p:spPr>
        <p:txBody>
          <a:bodyPr wrap="square" rtlCol="0">
            <a:spAutoFit/>
          </a:bodyPr>
          <a:lstStyle/>
          <a:p>
            <a:r>
              <a:rPr lang="zh-CN" altLang="en-US" b="1" dirty="0">
                <a:cs typeface="+mn-ea"/>
                <a:sym typeface="+mn-lt"/>
              </a:rPr>
              <a:t>多人聊天</a:t>
            </a:r>
          </a:p>
        </p:txBody>
      </p:sp>
      <p:sp>
        <p:nvSpPr>
          <p:cNvPr id="23" name="文本框 22"/>
          <p:cNvSpPr txBox="1"/>
          <p:nvPr/>
        </p:nvSpPr>
        <p:spPr>
          <a:xfrm>
            <a:off x="7645060" y="1910781"/>
            <a:ext cx="1579196" cy="368300"/>
          </a:xfrm>
          <a:prstGeom prst="rect">
            <a:avLst/>
          </a:prstGeom>
          <a:noFill/>
        </p:spPr>
        <p:txBody>
          <a:bodyPr wrap="square" rtlCol="0">
            <a:spAutoFit/>
          </a:bodyPr>
          <a:lstStyle/>
          <a:p>
            <a:r>
              <a:rPr lang="zh-CN" altLang="en-US" b="1" dirty="0">
                <a:cs typeface="+mn-ea"/>
                <a:sym typeface="+mn-lt"/>
              </a:rPr>
              <a:t>用户</a:t>
            </a:r>
            <a:r>
              <a:rPr lang="en-US" altLang="zh-CN" b="1" dirty="0">
                <a:cs typeface="+mn-ea"/>
                <a:sym typeface="+mn-lt"/>
              </a:rPr>
              <a:t>管理</a:t>
            </a:r>
          </a:p>
        </p:txBody>
      </p:sp>
      <p:sp>
        <p:nvSpPr>
          <p:cNvPr id="2" name="Shape 786"/>
          <p:cNvSpPr/>
          <p:nvPr/>
        </p:nvSpPr>
        <p:spPr>
          <a:xfrm>
            <a:off x="6730365" y="2568258"/>
            <a:ext cx="3681730" cy="2805430"/>
          </a:xfrm>
          <a:prstGeom prst="rect">
            <a:avLst/>
          </a:prstGeom>
          <a:ln w="12700">
            <a:miter lim="400000"/>
          </a:ln>
        </p:spPr>
        <p:txBody>
          <a:bodyPr wrap="square" lIns="25400" tIns="25400" rIns="25400" bIns="25400" anchor="ctr">
            <a:spAutoFit/>
          </a:bodyPr>
          <a:lstStyle/>
          <a:p>
            <a:pPr indent="406400" defTabSz="228600" fontAlgn="auto">
              <a:lnSpc>
                <a:spcPct val="140000"/>
              </a:lnSpc>
              <a:defRPr sz="1800"/>
              <a:extLst>
                <a:ext uri="{35155182-B16C-46BC-9424-99874614C6A1}">
                  <wpsdc:indentchars xmlns="" xmlns:wpsdc="http://www.wps.cn/officeDocument/2017/drawingmlCustomData" val="200" checksum="1740828767"/>
                </a:ext>
              </a:extLst>
            </a:pPr>
            <a:r>
              <a:rPr lang="zh-CN" sz="1600" dirty="0">
                <a:cs typeface="+mn-ea"/>
                <a:sym typeface="+mn-lt"/>
              </a:rPr>
              <a:t>管理员可以在后台管理界面正常看到所有用户的账号消息，按用户ID升序排序。管理员可以在此界面通过用户ID或者用户名来搜索用户，并且可以随时停用（删除）任意一个用户的账号，也可以永久或者期限禁言一个用户，在这段时间内，如果被禁言的用户尝试发布博客或者评论，系统会拦截用户的操作</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1587"/>
            <a:ext cx="12192000" cy="6858000"/>
          </a:xfrm>
          <a:prstGeom prst="rect">
            <a:avLst/>
          </a:prstGeom>
          <a:solidFill>
            <a:srgbClr val="FBFC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4425804" y="3890396"/>
            <a:ext cx="3458380" cy="583565"/>
          </a:xfrm>
          <a:prstGeom prst="rect">
            <a:avLst/>
          </a:prstGeom>
          <a:noFill/>
        </p:spPr>
        <p:txBody>
          <a:bodyPr wrap="square" rtlCol="0">
            <a:spAutoFit/>
          </a:bodyPr>
          <a:lstStyle/>
          <a:p>
            <a:pPr algn="ctr"/>
            <a:r>
              <a:rPr lang="zh-CN" altLang="en-US" sz="3200" dirty="0">
                <a:solidFill>
                  <a:srgbClr val="292725"/>
                </a:solidFill>
              </a:rPr>
              <a:t>开发与实现</a:t>
            </a:r>
          </a:p>
        </p:txBody>
      </p:sp>
      <p:pic>
        <p:nvPicPr>
          <p:cNvPr id="10" name="图片 9"/>
          <p:cNvPicPr>
            <a:picLocks noChangeAspect="1"/>
          </p:cNvPicPr>
          <p:nvPr/>
        </p:nvPicPr>
        <p:blipFill>
          <a:blip r:embed="rId3" cstate="print">
            <a:extLst>
              <a:ext uri="{28A0092B-C50C-407E-A947-70E740481C1C}">
                <a14:useLocalDpi xmlns:a14="http://schemas.microsoft.com/office/drawing/2010/main" val="0"/>
              </a:ext>
            </a:extLst>
          </a:blip>
          <a:srcRect t="30603" r="46094" b="3094"/>
          <a:stretch>
            <a:fillRect/>
          </a:stretch>
        </p:blipFill>
        <p:spPr>
          <a:xfrm>
            <a:off x="0" y="0"/>
            <a:ext cx="6572250" cy="2686050"/>
          </a:xfrm>
          <a:custGeom>
            <a:avLst/>
            <a:gdLst>
              <a:gd name="connsiteX0" fmla="*/ 0 w 6572250"/>
              <a:gd name="connsiteY0" fmla="*/ 0 h 2686050"/>
              <a:gd name="connsiteX1" fmla="*/ 6572250 w 6572250"/>
              <a:gd name="connsiteY1" fmla="*/ 0 h 2686050"/>
              <a:gd name="connsiteX2" fmla="*/ 6572250 w 6572250"/>
              <a:gd name="connsiteY2" fmla="*/ 2686050 h 2686050"/>
              <a:gd name="connsiteX3" fmla="*/ 0 w 6572250"/>
              <a:gd name="connsiteY3" fmla="*/ 2686050 h 2686050"/>
            </a:gdLst>
            <a:ahLst/>
            <a:cxnLst>
              <a:cxn ang="0">
                <a:pos x="connsiteX0" y="connsiteY0"/>
              </a:cxn>
              <a:cxn ang="0">
                <a:pos x="connsiteX1" y="connsiteY1"/>
              </a:cxn>
              <a:cxn ang="0">
                <a:pos x="connsiteX2" y="connsiteY2"/>
              </a:cxn>
              <a:cxn ang="0">
                <a:pos x="connsiteX3" y="connsiteY3"/>
              </a:cxn>
            </a:cxnLst>
            <a:rect l="l" t="t" r="r" b="b"/>
            <a:pathLst>
              <a:path w="6572250" h="2686050">
                <a:moveTo>
                  <a:pt x="0" y="0"/>
                </a:moveTo>
                <a:lnTo>
                  <a:pt x="6572250" y="0"/>
                </a:lnTo>
                <a:lnTo>
                  <a:pt x="6572250" y="2686050"/>
                </a:lnTo>
                <a:lnTo>
                  <a:pt x="0" y="2686050"/>
                </a:lnTo>
                <a:close/>
              </a:path>
            </a:pathLst>
          </a:custGeom>
        </p:spPr>
      </p:pic>
      <p:pic>
        <p:nvPicPr>
          <p:cNvPr id="12" name="图片 11"/>
          <p:cNvPicPr>
            <a:picLocks noChangeAspect="1"/>
          </p:cNvPicPr>
          <p:nvPr/>
        </p:nvPicPr>
        <p:blipFill>
          <a:blip r:embed="rId4">
            <a:duotone>
              <a:schemeClr val="accent3">
                <a:shade val="45000"/>
                <a:satMod val="135000"/>
              </a:schemeClr>
              <a:prstClr val="white"/>
            </a:duotone>
            <a:extLst>
              <a:ext uri="{28A0092B-C50C-407E-A947-70E740481C1C}">
                <a14:useLocalDpi xmlns:a14="http://schemas.microsoft.com/office/drawing/2010/main" val="0"/>
              </a:ext>
            </a:extLst>
          </a:blip>
          <a:srcRect b="20054"/>
          <a:stretch>
            <a:fillRect/>
          </a:stretch>
        </p:blipFill>
        <p:spPr>
          <a:xfrm>
            <a:off x="4717380" y="1015136"/>
            <a:ext cx="3359819" cy="2686050"/>
          </a:xfrm>
          <a:custGeom>
            <a:avLst/>
            <a:gdLst>
              <a:gd name="connsiteX0" fmla="*/ 0 w 3359819"/>
              <a:gd name="connsiteY0" fmla="*/ 0 h 2686050"/>
              <a:gd name="connsiteX1" fmla="*/ 3359819 w 3359819"/>
              <a:gd name="connsiteY1" fmla="*/ 0 h 2686050"/>
              <a:gd name="connsiteX2" fmla="*/ 3359819 w 3359819"/>
              <a:gd name="connsiteY2" fmla="*/ 2686050 h 2686050"/>
              <a:gd name="connsiteX3" fmla="*/ 0 w 3359819"/>
              <a:gd name="connsiteY3" fmla="*/ 2686050 h 2686050"/>
            </a:gdLst>
            <a:ahLst/>
            <a:cxnLst>
              <a:cxn ang="0">
                <a:pos x="connsiteX0" y="connsiteY0"/>
              </a:cxn>
              <a:cxn ang="0">
                <a:pos x="connsiteX1" y="connsiteY1"/>
              </a:cxn>
              <a:cxn ang="0">
                <a:pos x="connsiteX2" y="connsiteY2"/>
              </a:cxn>
              <a:cxn ang="0">
                <a:pos x="connsiteX3" y="connsiteY3"/>
              </a:cxn>
            </a:cxnLst>
            <a:rect l="l" t="t" r="r" b="b"/>
            <a:pathLst>
              <a:path w="3359819" h="2686050">
                <a:moveTo>
                  <a:pt x="0" y="0"/>
                </a:moveTo>
                <a:lnTo>
                  <a:pt x="3359819" y="0"/>
                </a:lnTo>
                <a:lnTo>
                  <a:pt x="3359819" y="2686050"/>
                </a:lnTo>
                <a:lnTo>
                  <a:pt x="0" y="2686050"/>
                </a:lnTo>
                <a:close/>
              </a:path>
            </a:pathLst>
          </a:custGeom>
        </p:spPr>
      </p:pic>
      <p:sp>
        <p:nvSpPr>
          <p:cNvPr id="6" name="文本框 5"/>
          <p:cNvSpPr txBox="1"/>
          <p:nvPr/>
        </p:nvSpPr>
        <p:spPr>
          <a:xfrm>
            <a:off x="5568318" y="2186782"/>
            <a:ext cx="979172" cy="1106805"/>
          </a:xfrm>
          <a:prstGeom prst="rect">
            <a:avLst/>
          </a:prstGeom>
          <a:noFill/>
        </p:spPr>
        <p:txBody>
          <a:bodyPr wrap="square" rtlCol="0">
            <a:spAutoFit/>
          </a:bodyPr>
          <a:lstStyle/>
          <a:p>
            <a:r>
              <a:rPr lang="zh-CN" altLang="en-US" sz="6600" dirty="0">
                <a:solidFill>
                  <a:srgbClr val="3E3C3A"/>
                </a:solidFill>
                <a:latin typeface="禹卫书法行书简体" panose="02000603000000000000" pitchFamily="2" charset="-122"/>
                <a:ea typeface="禹卫书法行书简体" panose="02000603000000000000" pitchFamily="2" charset="-122"/>
                <a:sym typeface="+mn-ea"/>
              </a:rPr>
              <a:t>肆</a:t>
            </a:r>
            <a:endParaRPr lang="zh-CN" altLang="en-US" sz="6600" dirty="0">
              <a:solidFill>
                <a:srgbClr val="3E3C3A"/>
              </a:solidFill>
              <a:latin typeface="禹卫书法行书简体" panose="02000603000000000000" pitchFamily="2" charset="-122"/>
              <a:ea typeface="禹卫书法行书简体" panose="02000603000000000000" pitchFamily="2" charset="-122"/>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p:cNvSpPr/>
          <p:nvPr/>
        </p:nvSpPr>
        <p:spPr>
          <a:xfrm>
            <a:off x="0" y="9000"/>
            <a:ext cx="12192000" cy="6858000"/>
          </a:xfrm>
          <a:prstGeom prst="rect">
            <a:avLst/>
          </a:prstGeom>
          <a:solidFill>
            <a:srgbClr val="FBFC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8" name="图片 27"/>
          <p:cNvPicPr>
            <a:picLocks noChangeAspect="1"/>
          </p:cNvPicPr>
          <p:nvPr/>
        </p:nvPicPr>
        <p:blipFill>
          <a:blip r:embed="rId3" cstate="print">
            <a:extLst>
              <a:ext uri="{28A0092B-C50C-407E-A947-70E740481C1C}">
                <a14:useLocalDpi xmlns:a14="http://schemas.microsoft.com/office/drawing/2010/main" val="0"/>
              </a:ext>
            </a:extLst>
          </a:blip>
          <a:srcRect l="46406" t="2389" r="8297" b="16055"/>
          <a:stretch>
            <a:fillRect/>
          </a:stretch>
        </p:blipFill>
        <p:spPr>
          <a:xfrm>
            <a:off x="6669346" y="3554004"/>
            <a:ext cx="5522655" cy="3303996"/>
          </a:xfrm>
          <a:custGeom>
            <a:avLst/>
            <a:gdLst>
              <a:gd name="connsiteX0" fmla="*/ 0 w 5522655"/>
              <a:gd name="connsiteY0" fmla="*/ 0 h 3303996"/>
              <a:gd name="connsiteX1" fmla="*/ 5522655 w 5522655"/>
              <a:gd name="connsiteY1" fmla="*/ 0 h 3303996"/>
              <a:gd name="connsiteX2" fmla="*/ 5522655 w 5522655"/>
              <a:gd name="connsiteY2" fmla="*/ 3303996 h 3303996"/>
              <a:gd name="connsiteX3" fmla="*/ 0 w 5522655"/>
              <a:gd name="connsiteY3" fmla="*/ 3303996 h 3303996"/>
            </a:gdLst>
            <a:ahLst/>
            <a:cxnLst>
              <a:cxn ang="0">
                <a:pos x="connsiteX0" y="connsiteY0"/>
              </a:cxn>
              <a:cxn ang="0">
                <a:pos x="connsiteX1" y="connsiteY1"/>
              </a:cxn>
              <a:cxn ang="0">
                <a:pos x="connsiteX2" y="connsiteY2"/>
              </a:cxn>
              <a:cxn ang="0">
                <a:pos x="connsiteX3" y="connsiteY3"/>
              </a:cxn>
            </a:cxnLst>
            <a:rect l="l" t="t" r="r" b="b"/>
            <a:pathLst>
              <a:path w="5522655" h="3303996">
                <a:moveTo>
                  <a:pt x="0" y="0"/>
                </a:moveTo>
                <a:lnTo>
                  <a:pt x="5522655" y="0"/>
                </a:lnTo>
                <a:lnTo>
                  <a:pt x="5522655" y="3303996"/>
                </a:lnTo>
                <a:lnTo>
                  <a:pt x="0" y="3303996"/>
                </a:lnTo>
                <a:close/>
              </a:path>
            </a:pathLst>
          </a:custGeom>
        </p:spPr>
      </p:pic>
      <p:pic>
        <p:nvPicPr>
          <p:cNvPr id="29" name="图片 28"/>
          <p:cNvPicPr>
            <a:picLocks noChangeAspect="1"/>
          </p:cNvPicPr>
          <p:nvPr/>
        </p:nvPicPr>
        <p:blipFill>
          <a:blip r:embed="rId4">
            <a:duotone>
              <a:schemeClr val="bg2">
                <a:shade val="45000"/>
                <a:satMod val="135000"/>
              </a:schemeClr>
              <a:prstClr val="white"/>
            </a:duotone>
            <a:extLst>
              <a:ext uri="{28A0092B-C50C-407E-A947-70E740481C1C}">
                <a14:useLocalDpi xmlns:a14="http://schemas.microsoft.com/office/drawing/2010/main" val="0"/>
              </a:ext>
            </a:extLst>
          </a:blip>
          <a:srcRect t="38394"/>
          <a:stretch>
            <a:fillRect/>
          </a:stretch>
        </p:blipFill>
        <p:spPr>
          <a:xfrm>
            <a:off x="-29497" y="1"/>
            <a:ext cx="5074999" cy="1888733"/>
          </a:xfrm>
          <a:custGeom>
            <a:avLst/>
            <a:gdLst>
              <a:gd name="connsiteX0" fmla="*/ 0 w 5074999"/>
              <a:gd name="connsiteY0" fmla="*/ 0 h 1888733"/>
              <a:gd name="connsiteX1" fmla="*/ 5074999 w 5074999"/>
              <a:gd name="connsiteY1" fmla="*/ 0 h 1888733"/>
              <a:gd name="connsiteX2" fmla="*/ 5074999 w 5074999"/>
              <a:gd name="connsiteY2" fmla="*/ 1888733 h 1888733"/>
              <a:gd name="connsiteX3" fmla="*/ 0 w 5074999"/>
              <a:gd name="connsiteY3" fmla="*/ 1888733 h 1888733"/>
            </a:gdLst>
            <a:ahLst/>
            <a:cxnLst>
              <a:cxn ang="0">
                <a:pos x="connsiteX0" y="connsiteY0"/>
              </a:cxn>
              <a:cxn ang="0">
                <a:pos x="connsiteX1" y="connsiteY1"/>
              </a:cxn>
              <a:cxn ang="0">
                <a:pos x="connsiteX2" y="connsiteY2"/>
              </a:cxn>
              <a:cxn ang="0">
                <a:pos x="connsiteX3" y="connsiteY3"/>
              </a:cxn>
            </a:cxnLst>
            <a:rect l="l" t="t" r="r" b="b"/>
            <a:pathLst>
              <a:path w="5074999" h="1888733">
                <a:moveTo>
                  <a:pt x="0" y="0"/>
                </a:moveTo>
                <a:lnTo>
                  <a:pt x="5074999" y="0"/>
                </a:lnTo>
                <a:lnTo>
                  <a:pt x="5074999" y="1888733"/>
                </a:lnTo>
                <a:lnTo>
                  <a:pt x="0" y="1888733"/>
                </a:lnTo>
                <a:close/>
              </a:path>
            </a:pathLst>
          </a:custGeom>
        </p:spPr>
      </p:pic>
      <p:sp>
        <p:nvSpPr>
          <p:cNvPr id="30" name="文本框 29"/>
          <p:cNvSpPr txBox="1"/>
          <p:nvPr/>
        </p:nvSpPr>
        <p:spPr>
          <a:xfrm>
            <a:off x="206477" y="176980"/>
            <a:ext cx="4365523" cy="521970"/>
          </a:xfrm>
          <a:prstGeom prst="rect">
            <a:avLst/>
          </a:prstGeom>
          <a:noFill/>
        </p:spPr>
        <p:txBody>
          <a:bodyPr wrap="square" rtlCol="0">
            <a:spAutoFit/>
          </a:bodyPr>
          <a:lstStyle/>
          <a:p>
            <a:r>
              <a:rPr lang="zh-CN" altLang="en-US" sz="2800" dirty="0">
                <a:solidFill>
                  <a:schemeClr val="bg1"/>
                </a:solidFill>
              </a:rPr>
              <a:t>用户登录</a:t>
            </a:r>
          </a:p>
        </p:txBody>
      </p:sp>
      <p:sp>
        <p:nvSpPr>
          <p:cNvPr id="786" name="Shape 786"/>
          <p:cNvSpPr/>
          <p:nvPr/>
        </p:nvSpPr>
        <p:spPr>
          <a:xfrm>
            <a:off x="2204085" y="5698173"/>
            <a:ext cx="8354695" cy="739140"/>
          </a:xfrm>
          <a:prstGeom prst="rect">
            <a:avLst/>
          </a:prstGeom>
          <a:ln w="12700">
            <a:miter lim="400000"/>
          </a:ln>
        </p:spPr>
        <p:txBody>
          <a:bodyPr wrap="square" lIns="25400" tIns="25400" rIns="25400" bIns="25400" anchor="ctr">
            <a:spAutoFit/>
          </a:bodyPr>
          <a:lstStyle/>
          <a:p>
            <a:pPr indent="406400" defTabSz="228600" fontAlgn="auto">
              <a:lnSpc>
                <a:spcPct val="140000"/>
              </a:lnSpc>
              <a:defRPr sz="1800"/>
              <a:extLst>
                <a:ext uri="{35155182-B16C-46BC-9424-99874614C6A1}">
                  <wpsdc:indentchars xmlns="" xmlns:wpsdc="http://www.wps.cn/officeDocument/2017/drawingmlCustomData" val="200" checksum="1740828767"/>
                </a:ext>
              </a:extLst>
            </a:pPr>
            <a:r>
              <a:rPr lang="zh-CN" sz="1600" dirty="0">
                <a:cs typeface="+mn-ea"/>
                <a:sym typeface="+mn-lt"/>
              </a:rPr>
              <a:t>输入网址后自动进入登录页面，未登录用户尝试符合/user/**的请求是，会被UserFilter拦截，重定向到登录页面，做到登录校验拦截器的功能，用户登录界面如下图所示。</a:t>
            </a:r>
          </a:p>
        </p:txBody>
      </p:sp>
      <p:graphicFrame>
        <p:nvGraphicFramePr>
          <p:cNvPr id="2" name="表格 1"/>
          <p:cNvGraphicFramePr/>
          <p:nvPr/>
        </p:nvGraphicFramePr>
        <p:xfrm>
          <a:off x="6096000" y="2740660"/>
          <a:ext cx="416560" cy="731520"/>
        </p:xfrm>
        <a:graphic>
          <a:graphicData uri="http://schemas.openxmlformats.org/drawingml/2006/table">
            <a:tbl>
              <a:tblPr firstRow="1" bandRow="1">
                <a:tableStyleId>{5940675A-B579-460E-94D1-54222C63F5DA}</a:tableStyleId>
              </a:tblPr>
              <a:tblGrid>
                <a:gridCol w="208280">
                  <a:extLst>
                    <a:ext uri="{9D8B030D-6E8A-4147-A177-3AD203B41FA5}">
                      <a16:colId xmlns:a16="http://schemas.microsoft.com/office/drawing/2014/main" val="20000"/>
                    </a:ext>
                  </a:extLst>
                </a:gridCol>
                <a:gridCol w="208280">
                  <a:extLst>
                    <a:ext uri="{9D8B030D-6E8A-4147-A177-3AD203B41FA5}">
                      <a16:colId xmlns:a16="http://schemas.microsoft.com/office/drawing/2014/main" val="20001"/>
                    </a:ext>
                  </a:extLst>
                </a:gridCol>
              </a:tblGrid>
              <a:tr h="0">
                <a:tc>
                  <a:txBody>
                    <a:bodyPr/>
                    <a:lstStyle/>
                    <a:p>
                      <a:pPr indent="0">
                        <a:buNone/>
                      </a:pPr>
                      <a:endParaRPr lang="zh-CN" altLang="en-US" b="0"/>
                    </a:p>
                  </a:txBody>
                  <a:tcPr>
                    <a:lnL>
                      <a:noFill/>
                    </a:lnL>
                    <a:lnR>
                      <a:noFill/>
                    </a:lnR>
                    <a:lnT cap="flat">
                      <a:noFill/>
                    </a:lnT>
                    <a:lnB cap="flat">
                      <a:noFill/>
                    </a:lnB>
                    <a:lnTlToBr>
                      <a:noFill/>
                    </a:lnTlToBr>
                    <a:lnBlToTr>
                      <a:noFill/>
                    </a:lnBlToTr>
                    <a:noFill/>
                  </a:tcPr>
                </a:tc>
                <a:tc>
                  <a:txBody>
                    <a:bodyPr/>
                    <a:lstStyle/>
                    <a:p>
                      <a:pPr>
                        <a:buNone/>
                      </a:pPr>
                      <a:endParaRPr lang="zh-CN" altLang="en-US"/>
                    </a:p>
                  </a:txBody>
                  <a:tcPr>
                    <a:lnL>
                      <a:noFill/>
                    </a:lnL>
                    <a:lnR>
                      <a:noFill/>
                    </a:lnR>
                    <a:lnT>
                      <a:noFill/>
                    </a:lnT>
                    <a:lnB cap="flat">
                      <a:noFill/>
                    </a:lnB>
                    <a:lnTlToBr>
                      <a:noFill/>
                    </a:lnTlToBr>
                    <a:lnBlToTr>
                      <a:noFill/>
                    </a:lnBlToTr>
                    <a:solidFill>
                      <a:srgbClr val="FFFFFF"/>
                    </a:solidFill>
                  </a:tcPr>
                </a:tc>
                <a:extLst>
                  <a:ext uri="{0D108BD9-81ED-4DB2-BD59-A6C34878D82A}">
                    <a16:rowId xmlns:a16="http://schemas.microsoft.com/office/drawing/2014/main" val="10000"/>
                  </a:ext>
                </a:extLst>
              </a:tr>
              <a:tr h="0">
                <a:tc>
                  <a:txBody>
                    <a:bodyPr/>
                    <a:lstStyle/>
                    <a:p>
                      <a:pPr indent="0">
                        <a:buNone/>
                      </a:pPr>
                      <a:endParaRPr lang="zh-CN" altLang="en-US"/>
                    </a:p>
                  </a:txBody>
                  <a:tcPr>
                    <a:lnL>
                      <a:noFill/>
                    </a:lnL>
                    <a:lnR>
                      <a:noFill/>
                    </a:lnR>
                    <a:lnT cap="flat">
                      <a:noFill/>
                    </a:lnT>
                    <a:lnB cap="flat">
                      <a:noFill/>
                    </a:lnB>
                    <a:lnTlToBr>
                      <a:noFill/>
                    </a:lnTlToBr>
                    <a:lnBlToTr>
                      <a:noFill/>
                    </a:lnBlToTr>
                    <a:noFill/>
                  </a:tcPr>
                </a:tc>
                <a:tc>
                  <a:txBody>
                    <a:bodyPr/>
                    <a:lstStyle/>
                    <a:p>
                      <a:pPr indent="0">
                        <a:buNone/>
                      </a:pPr>
                      <a:endParaRPr lang="zh-CN" altLang="en-US"/>
                    </a:p>
                  </a:txBody>
                  <a:tcPr>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pic>
        <p:nvPicPr>
          <p:cNvPr id="39" name="图片 39"/>
          <p:cNvPicPr>
            <a:picLocks noChangeAspect="1"/>
          </p:cNvPicPr>
          <p:nvPr/>
        </p:nvPicPr>
        <p:blipFill>
          <a:blip r:embed="rId5"/>
          <a:stretch>
            <a:fillRect/>
          </a:stretch>
        </p:blipFill>
        <p:spPr>
          <a:xfrm>
            <a:off x="2496000" y="969645"/>
            <a:ext cx="7404735" cy="462915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587"/>
            <a:ext cx="12192000" cy="6858000"/>
          </a:xfrm>
          <a:prstGeom prst="rect">
            <a:avLst/>
          </a:prstGeom>
          <a:solidFill>
            <a:srgbClr val="FBFC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p:cNvPicPr>
            <a:picLocks noChangeAspect="1"/>
          </p:cNvPicPr>
          <p:nvPr/>
        </p:nvPicPr>
        <p:blipFill>
          <a:blip r:embed="rId3"/>
          <a:stretch>
            <a:fillRect/>
          </a:stretch>
        </p:blipFill>
        <p:spPr>
          <a:xfrm>
            <a:off x="2444180" y="566680"/>
            <a:ext cx="7303641" cy="5724640"/>
          </a:xfrm>
          <a:prstGeom prst="rect">
            <a:avLst/>
          </a:prstGeom>
        </p:spPr>
      </p:pic>
      <p:sp>
        <p:nvSpPr>
          <p:cNvPr id="786" name="Shape 786"/>
          <p:cNvSpPr/>
          <p:nvPr/>
        </p:nvSpPr>
        <p:spPr>
          <a:xfrm>
            <a:off x="1193165" y="24130"/>
            <a:ext cx="3681730" cy="6981825"/>
          </a:xfrm>
          <a:prstGeom prst="rect">
            <a:avLst/>
          </a:prstGeom>
          <a:ln w="12700">
            <a:miter lim="400000"/>
          </a:ln>
        </p:spPr>
        <p:txBody>
          <a:bodyPr wrap="square" lIns="25400" tIns="25400" rIns="25400" bIns="25400" anchor="ctr">
            <a:spAutoFit/>
          </a:bodyPr>
          <a:lstStyle/>
          <a:p>
            <a:pPr defTabSz="228600">
              <a:lnSpc>
                <a:spcPct val="140000"/>
              </a:lnSpc>
              <a:defRPr sz="1800"/>
            </a:pPr>
            <a:r>
              <a:rPr lang="zh-CN" sz="1400" dirty="0">
                <a:cs typeface="+mn-ea"/>
                <a:sym typeface="+mn-lt"/>
              </a:rPr>
              <a:t>/**</a:t>
            </a:r>
          </a:p>
          <a:p>
            <a:pPr defTabSz="228600">
              <a:lnSpc>
                <a:spcPct val="140000"/>
              </a:lnSpc>
              <a:defRPr sz="1800"/>
            </a:pPr>
            <a:r>
              <a:rPr lang="zh-CN" sz="1400" dirty="0">
                <a:cs typeface="+mn-ea"/>
                <a:sym typeface="+mn-lt"/>
              </a:rPr>
              <a:t> * 未登录拦截</a:t>
            </a:r>
          </a:p>
          <a:p>
            <a:pPr defTabSz="228600">
              <a:lnSpc>
                <a:spcPct val="140000"/>
              </a:lnSpc>
              <a:defRPr sz="1800"/>
            </a:pPr>
            <a:r>
              <a:rPr lang="zh-CN" sz="1400" dirty="0">
                <a:cs typeface="+mn-ea"/>
                <a:sym typeface="+mn-lt"/>
              </a:rPr>
              <a:t> */</a:t>
            </a:r>
          </a:p>
          <a:p>
            <a:pPr defTabSz="228600">
              <a:lnSpc>
                <a:spcPct val="140000"/>
              </a:lnSpc>
              <a:defRPr sz="1800"/>
            </a:pPr>
            <a:r>
              <a:rPr lang="zh-CN" sz="1400" dirty="0">
                <a:cs typeface="+mn-ea"/>
                <a:sym typeface="+mn-lt"/>
              </a:rPr>
              <a:t>@WebFilter(filterName = "userFilter",urlPatterns = "/user/*")</a:t>
            </a:r>
          </a:p>
          <a:p>
            <a:pPr defTabSz="228600">
              <a:lnSpc>
                <a:spcPct val="140000"/>
              </a:lnSpc>
              <a:defRPr sz="1800"/>
            </a:pPr>
            <a:r>
              <a:rPr lang="zh-CN" sz="1400" dirty="0">
                <a:cs typeface="+mn-ea"/>
                <a:sym typeface="+mn-lt"/>
              </a:rPr>
              <a:t>public class UserFilter implements Filter</a:t>
            </a:r>
          </a:p>
          <a:p>
            <a:pPr defTabSz="228600">
              <a:lnSpc>
                <a:spcPct val="140000"/>
              </a:lnSpc>
              <a:defRPr sz="1800"/>
            </a:pPr>
            <a:r>
              <a:rPr lang="zh-CN" sz="1400" dirty="0">
                <a:cs typeface="+mn-ea"/>
                <a:sym typeface="+mn-lt"/>
              </a:rPr>
              <a:t>{</a:t>
            </a:r>
          </a:p>
          <a:p>
            <a:pPr defTabSz="228600">
              <a:lnSpc>
                <a:spcPct val="140000"/>
              </a:lnSpc>
              <a:defRPr sz="1800"/>
            </a:pPr>
            <a:r>
              <a:rPr lang="zh-CN" sz="1400" dirty="0">
                <a:cs typeface="+mn-ea"/>
                <a:sym typeface="+mn-lt"/>
              </a:rPr>
              <a:t>    public void destroy(){}</a:t>
            </a:r>
          </a:p>
          <a:p>
            <a:pPr defTabSz="228600">
              <a:lnSpc>
                <a:spcPct val="140000"/>
              </a:lnSpc>
              <a:defRPr sz="1800"/>
            </a:pPr>
            <a:r>
              <a:rPr lang="zh-CN" sz="1400" dirty="0">
                <a:cs typeface="+mn-ea"/>
                <a:sym typeface="+mn-lt"/>
              </a:rPr>
              <a:t>    public void doFilter(ServletRequest req, ServletResponse resp, FilterChain chain) throws ServletException, IOException</a:t>
            </a:r>
          </a:p>
          <a:p>
            <a:pPr defTabSz="228600">
              <a:lnSpc>
                <a:spcPct val="140000"/>
              </a:lnSpc>
              <a:defRPr sz="1800"/>
            </a:pPr>
            <a:r>
              <a:rPr lang="zh-CN" sz="1400" dirty="0">
                <a:cs typeface="+mn-ea"/>
                <a:sym typeface="+mn-lt"/>
              </a:rPr>
              <a:t>    {</a:t>
            </a:r>
          </a:p>
          <a:p>
            <a:pPr defTabSz="228600">
              <a:lnSpc>
                <a:spcPct val="140000"/>
              </a:lnSpc>
              <a:defRPr sz="1800"/>
            </a:pPr>
            <a:r>
              <a:rPr lang="zh-CN" sz="1400" dirty="0">
                <a:cs typeface="+mn-ea"/>
                <a:sym typeface="+mn-lt"/>
              </a:rPr>
              <a:t>        if (((HttpServletRequest) req).getSession().getAttribute("user") != null)</a:t>
            </a:r>
          </a:p>
          <a:p>
            <a:pPr defTabSz="228600">
              <a:lnSpc>
                <a:spcPct val="140000"/>
              </a:lnSpc>
              <a:defRPr sz="1800"/>
            </a:pPr>
            <a:r>
              <a:rPr lang="zh-CN" sz="1400" dirty="0">
                <a:cs typeface="+mn-ea"/>
                <a:sym typeface="+mn-lt"/>
              </a:rPr>
              <a:t>            chain.doFilter(req, resp);</a:t>
            </a:r>
          </a:p>
          <a:p>
            <a:pPr defTabSz="228600">
              <a:lnSpc>
                <a:spcPct val="140000"/>
              </a:lnSpc>
              <a:defRPr sz="1800"/>
            </a:pPr>
            <a:r>
              <a:rPr lang="zh-CN" sz="1400" dirty="0">
                <a:cs typeface="+mn-ea"/>
                <a:sym typeface="+mn-lt"/>
              </a:rPr>
              <a:t>        else     ((HttpServletResponse)resp).sendRedirect("/");</a:t>
            </a:r>
          </a:p>
          <a:p>
            <a:pPr defTabSz="228600">
              <a:lnSpc>
                <a:spcPct val="140000"/>
              </a:lnSpc>
              <a:defRPr sz="1800"/>
            </a:pPr>
            <a:r>
              <a:rPr lang="zh-CN" sz="1400" dirty="0">
                <a:cs typeface="+mn-ea"/>
                <a:sym typeface="+mn-lt"/>
              </a:rPr>
              <a:t>    }</a:t>
            </a:r>
          </a:p>
          <a:p>
            <a:pPr defTabSz="228600">
              <a:lnSpc>
                <a:spcPct val="140000"/>
              </a:lnSpc>
              <a:defRPr sz="1800"/>
            </a:pPr>
            <a:r>
              <a:rPr lang="zh-CN" sz="1400" dirty="0">
                <a:cs typeface="+mn-ea"/>
                <a:sym typeface="+mn-lt"/>
              </a:rPr>
              <a:t>    public void init(FilterConfig config){ }</a:t>
            </a:r>
          </a:p>
          <a:p>
            <a:pPr defTabSz="228600">
              <a:lnSpc>
                <a:spcPct val="140000"/>
              </a:lnSpc>
              <a:defRPr sz="1800"/>
            </a:pPr>
            <a:r>
              <a:rPr lang="zh-CN" sz="1400" dirty="0">
                <a:cs typeface="+mn-ea"/>
                <a:sym typeface="+mn-lt"/>
              </a:rPr>
              <a:t>}</a:t>
            </a:r>
          </a:p>
          <a:p>
            <a:pPr defTabSz="228600">
              <a:lnSpc>
                <a:spcPct val="140000"/>
              </a:lnSpc>
              <a:defRPr sz="1800"/>
            </a:pPr>
            <a:endParaRPr lang="zh-CN" sz="1400" dirty="0">
              <a:cs typeface="+mn-ea"/>
              <a:sym typeface="+mn-lt"/>
            </a:endParaRPr>
          </a:p>
        </p:txBody>
      </p:sp>
      <p:sp>
        <p:nvSpPr>
          <p:cNvPr id="6" name="Shape 786"/>
          <p:cNvSpPr/>
          <p:nvPr/>
        </p:nvSpPr>
        <p:spPr>
          <a:xfrm>
            <a:off x="6730365" y="-77470"/>
            <a:ext cx="3681730" cy="6981825"/>
          </a:xfrm>
          <a:prstGeom prst="rect">
            <a:avLst/>
          </a:prstGeom>
          <a:ln w="12700">
            <a:miter lim="400000"/>
          </a:ln>
        </p:spPr>
        <p:txBody>
          <a:bodyPr wrap="square" lIns="25400" tIns="25400" rIns="25400" bIns="25400" anchor="ctr">
            <a:spAutoFit/>
          </a:bodyPr>
          <a:lstStyle/>
          <a:p>
            <a:pPr defTabSz="228600">
              <a:lnSpc>
                <a:spcPct val="140000"/>
              </a:lnSpc>
              <a:defRPr sz="1800"/>
            </a:pPr>
            <a:r>
              <a:rPr lang="zh-CN" sz="1400" dirty="0">
                <a:cs typeface="+mn-ea"/>
                <a:sym typeface="+mn-lt"/>
              </a:rPr>
              <a:t>/</a:t>
            </a:r>
            <a:r>
              <a:rPr lang="en-US" altLang="zh-CN" sz="1400" dirty="0">
                <a:cs typeface="+mn-ea"/>
                <a:sym typeface="+mn-lt"/>
              </a:rPr>
              <a:t>/ </a:t>
            </a:r>
            <a:r>
              <a:rPr lang="zh-CN" sz="1400" dirty="0">
                <a:cs typeface="+mn-ea"/>
                <a:sym typeface="+mn-lt"/>
              </a:rPr>
              <a:t>登录功能</a:t>
            </a:r>
          </a:p>
          <a:p>
            <a:pPr defTabSz="228600">
              <a:lnSpc>
                <a:spcPct val="140000"/>
              </a:lnSpc>
              <a:defRPr sz="1800"/>
            </a:pPr>
            <a:r>
              <a:rPr lang="zh-CN" sz="1400" dirty="0">
                <a:cs typeface="+mn-ea"/>
                <a:sym typeface="+mn-lt"/>
              </a:rPr>
              <a:t>@PostMapping({"/", "login.html"})</a:t>
            </a:r>
          </a:p>
          <a:p>
            <a:pPr defTabSz="228600">
              <a:lnSpc>
                <a:spcPct val="140000"/>
              </a:lnSpc>
              <a:defRPr sz="1800"/>
            </a:pPr>
            <a:r>
              <a:rPr lang="zh-CN" sz="1400" dirty="0">
                <a:cs typeface="+mn-ea"/>
                <a:sym typeface="+mn-lt"/>
              </a:rPr>
              <a:t>public String login(@Valid User user, Errors errors, HttpSession session, RedirectAttributes model) {</a:t>
            </a:r>
          </a:p>
          <a:p>
            <a:pPr defTabSz="228600">
              <a:lnSpc>
                <a:spcPct val="140000"/>
              </a:lnSpc>
              <a:defRPr sz="1800"/>
            </a:pPr>
            <a:r>
              <a:rPr lang="zh-CN" sz="1400" dirty="0">
                <a:cs typeface="+mn-ea"/>
                <a:sym typeface="+mn-lt"/>
              </a:rPr>
              <a:t>    /*检查用户名和密码是否为空*/</a:t>
            </a:r>
          </a:p>
          <a:p>
            <a:pPr defTabSz="228600">
              <a:lnSpc>
                <a:spcPct val="140000"/>
              </a:lnSpc>
              <a:defRPr sz="1800"/>
            </a:pPr>
            <a:r>
              <a:rPr lang="zh-CN" sz="1400" dirty="0">
                <a:cs typeface="+mn-ea"/>
                <a:sym typeface="+mn-lt"/>
              </a:rPr>
              <a:t>    if (errors.hasErrors())</a:t>
            </a:r>
          </a:p>
          <a:p>
            <a:pPr defTabSz="228600">
              <a:lnSpc>
                <a:spcPct val="140000"/>
              </a:lnSpc>
              <a:defRPr sz="1800"/>
            </a:pPr>
            <a:r>
              <a:rPr lang="zh-CN" sz="1400" dirty="0">
                <a:cs typeface="+mn-ea"/>
                <a:sym typeface="+mn-lt"/>
              </a:rPr>
              <a:t>        return "login";</a:t>
            </a:r>
          </a:p>
          <a:p>
            <a:pPr defTabSz="228600">
              <a:lnSpc>
                <a:spcPct val="140000"/>
              </a:lnSpc>
              <a:defRPr sz="1800"/>
            </a:pPr>
            <a:r>
              <a:rPr lang="zh-CN" sz="1400" dirty="0">
                <a:cs typeface="+mn-ea"/>
                <a:sym typeface="+mn-lt"/>
              </a:rPr>
              <a:t>    /*检查用户名和密码是否正确*/</a:t>
            </a:r>
          </a:p>
          <a:p>
            <a:pPr defTabSz="228600">
              <a:lnSpc>
                <a:spcPct val="140000"/>
              </a:lnSpc>
              <a:defRPr sz="1800"/>
            </a:pPr>
            <a:r>
              <a:rPr lang="zh-CN" sz="1400" dirty="0">
                <a:cs typeface="+mn-ea"/>
                <a:sym typeface="+mn-lt"/>
              </a:rPr>
              <a:t>    User realUser = userService.checkUser(user);</a:t>
            </a:r>
          </a:p>
          <a:p>
            <a:pPr defTabSz="228600">
              <a:lnSpc>
                <a:spcPct val="140000"/>
              </a:lnSpc>
              <a:defRPr sz="1800"/>
            </a:pPr>
            <a:r>
              <a:rPr lang="zh-CN" sz="1400" dirty="0">
                <a:cs typeface="+mn-ea"/>
                <a:sym typeface="+mn-lt"/>
              </a:rPr>
              <a:t>    if (realUser != null) {</a:t>
            </a:r>
          </a:p>
          <a:p>
            <a:pPr defTabSz="228600">
              <a:lnSpc>
                <a:spcPct val="140000"/>
              </a:lnSpc>
              <a:defRPr sz="1800"/>
            </a:pPr>
            <a:r>
              <a:rPr lang="zh-CN" sz="1400" dirty="0">
                <a:cs typeface="+mn-ea"/>
                <a:sym typeface="+mn-lt"/>
              </a:rPr>
              <a:t>        session.setAttribute("user", realUser);</a:t>
            </a:r>
          </a:p>
          <a:p>
            <a:pPr defTabSz="228600">
              <a:lnSpc>
                <a:spcPct val="140000"/>
              </a:lnSpc>
              <a:defRPr sz="1800"/>
            </a:pPr>
            <a:r>
              <a:rPr lang="zh-CN" sz="1400" dirty="0">
                <a:cs typeface="+mn-ea"/>
                <a:sym typeface="+mn-lt"/>
              </a:rPr>
              <a:t>        /*清除搜索的记录*/</a:t>
            </a:r>
          </a:p>
          <a:p>
            <a:pPr defTabSz="228600">
              <a:lnSpc>
                <a:spcPct val="140000"/>
              </a:lnSpc>
              <a:defRPr sz="1800"/>
            </a:pPr>
            <a:r>
              <a:rPr lang="zh-CN" sz="1400" dirty="0">
                <a:cs typeface="+mn-ea"/>
                <a:sym typeface="+mn-lt"/>
              </a:rPr>
              <a:t>        session.removeAttribute("blogList");</a:t>
            </a:r>
          </a:p>
          <a:p>
            <a:pPr defTabSz="228600">
              <a:lnSpc>
                <a:spcPct val="140000"/>
              </a:lnSpc>
              <a:defRPr sz="1800"/>
            </a:pPr>
            <a:r>
              <a:rPr lang="zh-CN" sz="1400" dirty="0">
                <a:cs typeface="+mn-ea"/>
                <a:sym typeface="+mn-lt"/>
              </a:rPr>
              <a:t>        session.removeAttribute("keyword");</a:t>
            </a:r>
          </a:p>
          <a:p>
            <a:pPr defTabSz="228600">
              <a:lnSpc>
                <a:spcPct val="140000"/>
              </a:lnSpc>
              <a:defRPr sz="1800"/>
            </a:pPr>
            <a:r>
              <a:rPr lang="zh-CN" sz="1400" dirty="0">
                <a:cs typeface="+mn-ea"/>
                <a:sym typeface="+mn-lt"/>
              </a:rPr>
              <a:t>        session.removeAttribute("page");</a:t>
            </a:r>
          </a:p>
          <a:p>
            <a:pPr defTabSz="228600">
              <a:lnSpc>
                <a:spcPct val="140000"/>
              </a:lnSpc>
              <a:defRPr sz="1800"/>
            </a:pPr>
            <a:r>
              <a:rPr lang="zh-CN" sz="1400" dirty="0">
                <a:cs typeface="+mn-ea"/>
                <a:sym typeface="+mn-lt"/>
              </a:rPr>
              <a:t>        return "redirect:user/blogs.html";</a:t>
            </a:r>
          </a:p>
          <a:p>
            <a:pPr defTabSz="228600">
              <a:lnSpc>
                <a:spcPct val="140000"/>
              </a:lnSpc>
              <a:defRPr sz="1800"/>
            </a:pPr>
            <a:r>
              <a:rPr lang="zh-CN" sz="1400" dirty="0">
                <a:cs typeface="+mn-ea"/>
                <a:sym typeface="+mn-lt"/>
              </a:rPr>
              <a:t>    }</a:t>
            </a:r>
          </a:p>
          <a:p>
            <a:pPr defTabSz="228600">
              <a:lnSpc>
                <a:spcPct val="140000"/>
              </a:lnSpc>
              <a:defRPr sz="1800"/>
            </a:pPr>
            <a:r>
              <a:rPr lang="zh-CN" sz="1400" dirty="0">
                <a:cs typeface="+mn-ea"/>
                <a:sym typeface="+mn-lt"/>
              </a:rPr>
              <a:t>    /*通知是否有错误*/</a:t>
            </a:r>
          </a:p>
          <a:p>
            <a:pPr defTabSz="228600">
              <a:lnSpc>
                <a:spcPct val="140000"/>
              </a:lnSpc>
              <a:defRPr sz="1800"/>
            </a:pPr>
            <a:r>
              <a:rPr lang="zh-CN" sz="1400" dirty="0">
                <a:cs typeface="+mn-ea"/>
                <a:sym typeface="+mn-lt"/>
              </a:rPr>
              <a:t>    model.addFlashAttribute("msg", "err");</a:t>
            </a:r>
          </a:p>
          <a:p>
            <a:pPr defTabSz="228600">
              <a:lnSpc>
                <a:spcPct val="140000"/>
              </a:lnSpc>
              <a:defRPr sz="1800"/>
            </a:pPr>
            <a:r>
              <a:rPr lang="zh-CN" sz="1400" dirty="0">
                <a:cs typeface="+mn-ea"/>
                <a:sym typeface="+mn-lt"/>
              </a:rPr>
              <a:t>    return "redirect:/";</a:t>
            </a:r>
          </a:p>
          <a:p>
            <a:pPr defTabSz="228600">
              <a:lnSpc>
                <a:spcPct val="140000"/>
              </a:lnSpc>
              <a:defRPr sz="1800"/>
            </a:pPr>
            <a:r>
              <a:rPr lang="zh-CN" sz="1400" dirty="0">
                <a:cs typeface="+mn-ea"/>
                <a:sym typeface="+mn-lt"/>
              </a:rPr>
              <a:t>}</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p:cNvSpPr/>
          <p:nvPr/>
        </p:nvSpPr>
        <p:spPr>
          <a:xfrm>
            <a:off x="0" y="9000"/>
            <a:ext cx="12192000" cy="6858000"/>
          </a:xfrm>
          <a:prstGeom prst="rect">
            <a:avLst/>
          </a:prstGeom>
          <a:solidFill>
            <a:srgbClr val="FBFC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8" name="图片 27"/>
          <p:cNvPicPr>
            <a:picLocks noChangeAspect="1"/>
          </p:cNvPicPr>
          <p:nvPr/>
        </p:nvPicPr>
        <p:blipFill>
          <a:blip r:embed="rId3" cstate="print">
            <a:extLst>
              <a:ext uri="{28A0092B-C50C-407E-A947-70E740481C1C}">
                <a14:useLocalDpi xmlns:a14="http://schemas.microsoft.com/office/drawing/2010/main" val="0"/>
              </a:ext>
            </a:extLst>
          </a:blip>
          <a:srcRect l="46406" t="2389" r="8297" b="16055"/>
          <a:stretch>
            <a:fillRect/>
          </a:stretch>
        </p:blipFill>
        <p:spPr>
          <a:xfrm>
            <a:off x="6669346" y="3554004"/>
            <a:ext cx="5522655" cy="3303996"/>
          </a:xfrm>
          <a:custGeom>
            <a:avLst/>
            <a:gdLst>
              <a:gd name="connsiteX0" fmla="*/ 0 w 5522655"/>
              <a:gd name="connsiteY0" fmla="*/ 0 h 3303996"/>
              <a:gd name="connsiteX1" fmla="*/ 5522655 w 5522655"/>
              <a:gd name="connsiteY1" fmla="*/ 0 h 3303996"/>
              <a:gd name="connsiteX2" fmla="*/ 5522655 w 5522655"/>
              <a:gd name="connsiteY2" fmla="*/ 3303996 h 3303996"/>
              <a:gd name="connsiteX3" fmla="*/ 0 w 5522655"/>
              <a:gd name="connsiteY3" fmla="*/ 3303996 h 3303996"/>
            </a:gdLst>
            <a:ahLst/>
            <a:cxnLst>
              <a:cxn ang="0">
                <a:pos x="connsiteX0" y="connsiteY0"/>
              </a:cxn>
              <a:cxn ang="0">
                <a:pos x="connsiteX1" y="connsiteY1"/>
              </a:cxn>
              <a:cxn ang="0">
                <a:pos x="connsiteX2" y="connsiteY2"/>
              </a:cxn>
              <a:cxn ang="0">
                <a:pos x="connsiteX3" y="connsiteY3"/>
              </a:cxn>
            </a:cxnLst>
            <a:rect l="l" t="t" r="r" b="b"/>
            <a:pathLst>
              <a:path w="5522655" h="3303996">
                <a:moveTo>
                  <a:pt x="0" y="0"/>
                </a:moveTo>
                <a:lnTo>
                  <a:pt x="5522655" y="0"/>
                </a:lnTo>
                <a:lnTo>
                  <a:pt x="5522655" y="3303996"/>
                </a:lnTo>
                <a:lnTo>
                  <a:pt x="0" y="3303996"/>
                </a:lnTo>
                <a:close/>
              </a:path>
            </a:pathLst>
          </a:custGeom>
        </p:spPr>
      </p:pic>
      <p:pic>
        <p:nvPicPr>
          <p:cNvPr id="29" name="图片 28"/>
          <p:cNvPicPr>
            <a:picLocks noChangeAspect="1"/>
          </p:cNvPicPr>
          <p:nvPr/>
        </p:nvPicPr>
        <p:blipFill>
          <a:blip r:embed="rId4">
            <a:duotone>
              <a:schemeClr val="bg2">
                <a:shade val="45000"/>
                <a:satMod val="135000"/>
              </a:schemeClr>
              <a:prstClr val="white"/>
            </a:duotone>
            <a:extLst>
              <a:ext uri="{28A0092B-C50C-407E-A947-70E740481C1C}">
                <a14:useLocalDpi xmlns:a14="http://schemas.microsoft.com/office/drawing/2010/main" val="0"/>
              </a:ext>
            </a:extLst>
          </a:blip>
          <a:srcRect t="38394"/>
          <a:stretch>
            <a:fillRect/>
          </a:stretch>
        </p:blipFill>
        <p:spPr>
          <a:xfrm>
            <a:off x="-29497" y="1"/>
            <a:ext cx="5074999" cy="1888733"/>
          </a:xfrm>
          <a:custGeom>
            <a:avLst/>
            <a:gdLst>
              <a:gd name="connsiteX0" fmla="*/ 0 w 5074999"/>
              <a:gd name="connsiteY0" fmla="*/ 0 h 1888733"/>
              <a:gd name="connsiteX1" fmla="*/ 5074999 w 5074999"/>
              <a:gd name="connsiteY1" fmla="*/ 0 h 1888733"/>
              <a:gd name="connsiteX2" fmla="*/ 5074999 w 5074999"/>
              <a:gd name="connsiteY2" fmla="*/ 1888733 h 1888733"/>
              <a:gd name="connsiteX3" fmla="*/ 0 w 5074999"/>
              <a:gd name="connsiteY3" fmla="*/ 1888733 h 1888733"/>
            </a:gdLst>
            <a:ahLst/>
            <a:cxnLst>
              <a:cxn ang="0">
                <a:pos x="connsiteX0" y="connsiteY0"/>
              </a:cxn>
              <a:cxn ang="0">
                <a:pos x="connsiteX1" y="connsiteY1"/>
              </a:cxn>
              <a:cxn ang="0">
                <a:pos x="connsiteX2" y="connsiteY2"/>
              </a:cxn>
              <a:cxn ang="0">
                <a:pos x="connsiteX3" y="connsiteY3"/>
              </a:cxn>
            </a:cxnLst>
            <a:rect l="l" t="t" r="r" b="b"/>
            <a:pathLst>
              <a:path w="5074999" h="1888733">
                <a:moveTo>
                  <a:pt x="0" y="0"/>
                </a:moveTo>
                <a:lnTo>
                  <a:pt x="5074999" y="0"/>
                </a:lnTo>
                <a:lnTo>
                  <a:pt x="5074999" y="1888733"/>
                </a:lnTo>
                <a:lnTo>
                  <a:pt x="0" y="1888733"/>
                </a:lnTo>
                <a:close/>
              </a:path>
            </a:pathLst>
          </a:custGeom>
        </p:spPr>
      </p:pic>
      <p:sp>
        <p:nvSpPr>
          <p:cNvPr id="30" name="文本框 29"/>
          <p:cNvSpPr txBox="1"/>
          <p:nvPr/>
        </p:nvSpPr>
        <p:spPr>
          <a:xfrm>
            <a:off x="206477" y="176980"/>
            <a:ext cx="4365523" cy="521970"/>
          </a:xfrm>
          <a:prstGeom prst="rect">
            <a:avLst/>
          </a:prstGeom>
          <a:noFill/>
        </p:spPr>
        <p:txBody>
          <a:bodyPr wrap="square" rtlCol="0">
            <a:spAutoFit/>
          </a:bodyPr>
          <a:lstStyle/>
          <a:p>
            <a:r>
              <a:rPr lang="zh-CN" altLang="en-US" sz="2800" dirty="0">
                <a:solidFill>
                  <a:schemeClr val="bg1"/>
                </a:solidFill>
              </a:rPr>
              <a:t>博客系统</a:t>
            </a:r>
          </a:p>
        </p:txBody>
      </p:sp>
      <p:sp>
        <p:nvSpPr>
          <p:cNvPr id="786" name="Shape 786"/>
          <p:cNvSpPr/>
          <p:nvPr/>
        </p:nvSpPr>
        <p:spPr>
          <a:xfrm>
            <a:off x="2204085" y="5576888"/>
            <a:ext cx="8354695" cy="1083310"/>
          </a:xfrm>
          <a:prstGeom prst="rect">
            <a:avLst/>
          </a:prstGeom>
          <a:ln w="12700">
            <a:miter lim="400000"/>
          </a:ln>
        </p:spPr>
        <p:txBody>
          <a:bodyPr wrap="square" lIns="25400" tIns="25400" rIns="25400" bIns="25400" anchor="ctr">
            <a:spAutoFit/>
          </a:bodyPr>
          <a:lstStyle/>
          <a:p>
            <a:pPr indent="406400" defTabSz="228600" fontAlgn="auto">
              <a:lnSpc>
                <a:spcPct val="140000"/>
              </a:lnSpc>
              <a:defRPr sz="1800"/>
              <a:extLst>
                <a:ext uri="{35155182-B16C-46BC-9424-99874614C6A1}">
                  <wpsdc:indentchars xmlns="" xmlns:wpsdc="http://www.wps.cn/officeDocument/2017/drawingmlCustomData" val="200" checksum="1740828767"/>
                </a:ext>
              </a:extLst>
            </a:pPr>
            <a:r>
              <a:rPr lang="zh-CN" sz="1600" dirty="0">
                <a:cs typeface="+mn-ea"/>
                <a:sym typeface="+mn-lt"/>
              </a:rPr>
              <a:t>用户登录系统后默认直接进入的就是博客系统的页面，在上面的输入框中可以键入博客内容，也可以选择要发布的图片，点击发表按钮即可发布成功，随后在下面即可看到刚刚发布的博客了。微博系统界面如下图所示。</a:t>
            </a:r>
          </a:p>
        </p:txBody>
      </p:sp>
      <p:graphicFrame>
        <p:nvGraphicFramePr>
          <p:cNvPr id="2" name="表格 1"/>
          <p:cNvGraphicFramePr/>
          <p:nvPr/>
        </p:nvGraphicFramePr>
        <p:xfrm>
          <a:off x="6096000" y="2740660"/>
          <a:ext cx="416560" cy="731520"/>
        </p:xfrm>
        <a:graphic>
          <a:graphicData uri="http://schemas.openxmlformats.org/drawingml/2006/table">
            <a:tbl>
              <a:tblPr firstRow="1" bandRow="1">
                <a:tableStyleId>{5940675A-B579-460E-94D1-54222C63F5DA}</a:tableStyleId>
              </a:tblPr>
              <a:tblGrid>
                <a:gridCol w="208280">
                  <a:extLst>
                    <a:ext uri="{9D8B030D-6E8A-4147-A177-3AD203B41FA5}">
                      <a16:colId xmlns:a16="http://schemas.microsoft.com/office/drawing/2014/main" val="20000"/>
                    </a:ext>
                  </a:extLst>
                </a:gridCol>
                <a:gridCol w="208280">
                  <a:extLst>
                    <a:ext uri="{9D8B030D-6E8A-4147-A177-3AD203B41FA5}">
                      <a16:colId xmlns:a16="http://schemas.microsoft.com/office/drawing/2014/main" val="20001"/>
                    </a:ext>
                  </a:extLst>
                </a:gridCol>
              </a:tblGrid>
              <a:tr h="0">
                <a:tc>
                  <a:txBody>
                    <a:bodyPr/>
                    <a:lstStyle/>
                    <a:p>
                      <a:pPr indent="0">
                        <a:buNone/>
                      </a:pPr>
                      <a:endParaRPr lang="zh-CN" altLang="en-US" b="0"/>
                    </a:p>
                  </a:txBody>
                  <a:tcPr>
                    <a:lnL>
                      <a:noFill/>
                    </a:lnL>
                    <a:lnR>
                      <a:noFill/>
                    </a:lnR>
                    <a:lnT cap="flat">
                      <a:noFill/>
                    </a:lnT>
                    <a:lnB cap="flat">
                      <a:noFill/>
                    </a:lnB>
                    <a:lnTlToBr>
                      <a:noFill/>
                    </a:lnTlToBr>
                    <a:lnBlToTr>
                      <a:noFill/>
                    </a:lnBlToTr>
                    <a:noFill/>
                  </a:tcPr>
                </a:tc>
                <a:tc>
                  <a:txBody>
                    <a:bodyPr/>
                    <a:lstStyle/>
                    <a:p>
                      <a:pPr>
                        <a:buNone/>
                      </a:pPr>
                      <a:endParaRPr lang="zh-CN" altLang="en-US"/>
                    </a:p>
                  </a:txBody>
                  <a:tcPr>
                    <a:lnL>
                      <a:noFill/>
                    </a:lnL>
                    <a:lnR>
                      <a:noFill/>
                    </a:lnR>
                    <a:lnT>
                      <a:noFill/>
                    </a:lnT>
                    <a:lnB cap="flat">
                      <a:noFill/>
                    </a:lnB>
                    <a:lnTlToBr>
                      <a:noFill/>
                    </a:lnTlToBr>
                    <a:lnBlToTr>
                      <a:noFill/>
                    </a:lnBlToTr>
                    <a:solidFill>
                      <a:srgbClr val="FFFFFF"/>
                    </a:solidFill>
                  </a:tcPr>
                </a:tc>
                <a:extLst>
                  <a:ext uri="{0D108BD9-81ED-4DB2-BD59-A6C34878D82A}">
                    <a16:rowId xmlns:a16="http://schemas.microsoft.com/office/drawing/2014/main" val="10000"/>
                  </a:ext>
                </a:extLst>
              </a:tr>
              <a:tr h="0">
                <a:tc>
                  <a:txBody>
                    <a:bodyPr/>
                    <a:lstStyle/>
                    <a:p>
                      <a:pPr indent="0">
                        <a:buNone/>
                      </a:pPr>
                      <a:endParaRPr lang="zh-CN" altLang="en-US"/>
                    </a:p>
                  </a:txBody>
                  <a:tcPr>
                    <a:lnL>
                      <a:noFill/>
                    </a:lnL>
                    <a:lnR>
                      <a:noFill/>
                    </a:lnR>
                    <a:lnT cap="flat">
                      <a:noFill/>
                    </a:lnT>
                    <a:lnB cap="flat">
                      <a:noFill/>
                    </a:lnB>
                    <a:lnTlToBr>
                      <a:noFill/>
                    </a:lnTlToBr>
                    <a:lnBlToTr>
                      <a:noFill/>
                    </a:lnBlToTr>
                    <a:noFill/>
                  </a:tcPr>
                </a:tc>
                <a:tc>
                  <a:txBody>
                    <a:bodyPr/>
                    <a:lstStyle/>
                    <a:p>
                      <a:pPr indent="0">
                        <a:buNone/>
                      </a:pPr>
                      <a:endParaRPr lang="zh-CN" altLang="en-US"/>
                    </a:p>
                  </a:txBody>
                  <a:tcPr>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pic>
        <p:nvPicPr>
          <p:cNvPr id="42" name="图片 42"/>
          <p:cNvPicPr>
            <a:picLocks noChangeAspect="1"/>
          </p:cNvPicPr>
          <p:nvPr/>
        </p:nvPicPr>
        <p:blipFill>
          <a:blip r:embed="rId5"/>
          <a:stretch>
            <a:fillRect/>
          </a:stretch>
        </p:blipFill>
        <p:spPr>
          <a:xfrm>
            <a:off x="2496185" y="970915"/>
            <a:ext cx="7404100" cy="4627880"/>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587"/>
            <a:ext cx="12192000" cy="6858000"/>
          </a:xfrm>
          <a:prstGeom prst="rect">
            <a:avLst/>
          </a:prstGeom>
          <a:solidFill>
            <a:srgbClr val="FBFC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p:cNvPicPr>
            <a:picLocks noChangeAspect="1"/>
          </p:cNvPicPr>
          <p:nvPr/>
        </p:nvPicPr>
        <p:blipFill>
          <a:blip r:embed="rId3"/>
          <a:stretch>
            <a:fillRect/>
          </a:stretch>
        </p:blipFill>
        <p:spPr>
          <a:xfrm>
            <a:off x="2444180" y="566680"/>
            <a:ext cx="7303641" cy="5724640"/>
          </a:xfrm>
          <a:prstGeom prst="rect">
            <a:avLst/>
          </a:prstGeom>
        </p:spPr>
      </p:pic>
      <p:sp>
        <p:nvSpPr>
          <p:cNvPr id="786" name="Shape 786"/>
          <p:cNvSpPr/>
          <p:nvPr/>
        </p:nvSpPr>
        <p:spPr>
          <a:xfrm>
            <a:off x="1193165" y="-115570"/>
            <a:ext cx="3681730" cy="6981825"/>
          </a:xfrm>
          <a:prstGeom prst="rect">
            <a:avLst/>
          </a:prstGeom>
          <a:ln w="12700">
            <a:miter lim="400000"/>
          </a:ln>
        </p:spPr>
        <p:txBody>
          <a:bodyPr wrap="square" lIns="25400" tIns="25400" rIns="25400" bIns="25400" anchor="ctr">
            <a:spAutoFit/>
          </a:bodyPr>
          <a:lstStyle/>
          <a:p>
            <a:pPr defTabSz="228600">
              <a:lnSpc>
                <a:spcPct val="140000"/>
              </a:lnSpc>
              <a:defRPr sz="1800"/>
            </a:pPr>
            <a:r>
              <a:rPr lang="zh-CN" sz="1400" dirty="0">
                <a:cs typeface="+mn-ea"/>
                <a:sym typeface="+mn-lt"/>
              </a:rPr>
              <a:t>/**</a:t>
            </a:r>
          </a:p>
          <a:p>
            <a:pPr defTabSz="228600">
              <a:lnSpc>
                <a:spcPct val="140000"/>
              </a:lnSpc>
              <a:defRPr sz="1800"/>
            </a:pPr>
            <a:r>
              <a:rPr lang="zh-CN" sz="1400" dirty="0">
                <a:cs typeface="+mn-ea"/>
                <a:sym typeface="+mn-lt"/>
              </a:rPr>
              <a:t> * 发布博客</a:t>
            </a:r>
          </a:p>
          <a:p>
            <a:pPr defTabSz="228600">
              <a:lnSpc>
                <a:spcPct val="140000"/>
              </a:lnSpc>
              <a:defRPr sz="1800"/>
            </a:pPr>
            <a:r>
              <a:rPr lang="zh-CN" sz="1400" dirty="0">
                <a:cs typeface="+mn-ea"/>
                <a:sym typeface="+mn-lt"/>
              </a:rPr>
              <a:t> * @param blog  博客</a:t>
            </a:r>
          </a:p>
          <a:p>
            <a:pPr defTabSz="228600">
              <a:lnSpc>
                <a:spcPct val="140000"/>
              </a:lnSpc>
              <a:defRPr sz="1800"/>
            </a:pPr>
            <a:r>
              <a:rPr lang="zh-CN" sz="1400" dirty="0">
                <a:cs typeface="+mn-ea"/>
                <a:sym typeface="+mn-lt"/>
              </a:rPr>
              <a:t> * @param files 图片文件</a:t>
            </a:r>
          </a:p>
          <a:p>
            <a:pPr defTabSz="228600">
              <a:lnSpc>
                <a:spcPct val="140000"/>
              </a:lnSpc>
              <a:defRPr sz="1800"/>
            </a:pPr>
            <a:r>
              <a:rPr lang="zh-CN" sz="1400" dirty="0">
                <a:cs typeface="+mn-ea"/>
                <a:sym typeface="+mn-lt"/>
              </a:rPr>
              <a:t> * @return 成功则转到社区主页，否则转到错误提示页面</a:t>
            </a:r>
          </a:p>
          <a:p>
            <a:pPr defTabSz="228600">
              <a:lnSpc>
                <a:spcPct val="140000"/>
              </a:lnSpc>
              <a:defRPr sz="1800"/>
            </a:pPr>
            <a:r>
              <a:rPr lang="zh-CN" sz="1400" dirty="0">
                <a:cs typeface="+mn-ea"/>
                <a:sym typeface="+mn-lt"/>
              </a:rPr>
              <a:t> */</a:t>
            </a:r>
          </a:p>
          <a:p>
            <a:pPr defTabSz="228600">
              <a:lnSpc>
                <a:spcPct val="140000"/>
              </a:lnSpc>
              <a:defRPr sz="1800"/>
            </a:pPr>
            <a:r>
              <a:rPr lang="zh-CN" sz="1400" dirty="0">
                <a:cs typeface="+mn-ea"/>
                <a:sym typeface="+mn-lt"/>
              </a:rPr>
              <a:t>@PostMapping("user/addBlog")</a:t>
            </a:r>
          </a:p>
          <a:p>
            <a:pPr defTabSz="228600">
              <a:lnSpc>
                <a:spcPct val="140000"/>
              </a:lnSpc>
              <a:defRPr sz="1800"/>
            </a:pPr>
            <a:r>
              <a:rPr lang="zh-CN" sz="1400" dirty="0">
                <a:cs typeface="+mn-ea"/>
                <a:sym typeface="+mn-lt"/>
              </a:rPr>
              <a:t>public String addBlog(Blog blog, HttpSession httpSession, @RequestParam MultipartFile[] files) throws Exception {</a:t>
            </a:r>
          </a:p>
          <a:p>
            <a:pPr defTabSz="228600">
              <a:lnSpc>
                <a:spcPct val="140000"/>
              </a:lnSpc>
              <a:defRPr sz="1800"/>
            </a:pPr>
            <a:r>
              <a:rPr lang="zh-CN" sz="1400" dirty="0">
                <a:cs typeface="+mn-ea"/>
                <a:sym typeface="+mn-lt"/>
              </a:rPr>
              <a:t>    User me = (User) httpSession.getAttribute("user");</a:t>
            </a:r>
          </a:p>
          <a:p>
            <a:pPr defTabSz="228600">
              <a:lnSpc>
                <a:spcPct val="140000"/>
              </a:lnSpc>
              <a:defRPr sz="1800"/>
            </a:pPr>
            <a:r>
              <a:rPr lang="zh-CN" sz="1400" dirty="0">
                <a:cs typeface="+mn-ea"/>
                <a:sym typeface="+mn-lt"/>
              </a:rPr>
              <a:t>    userService.checkMuted(me);</a:t>
            </a:r>
          </a:p>
          <a:p>
            <a:pPr defTabSz="228600">
              <a:lnSpc>
                <a:spcPct val="140000"/>
              </a:lnSpc>
              <a:defRPr sz="1800"/>
            </a:pPr>
            <a:r>
              <a:rPr lang="zh-CN" sz="1400" dirty="0">
                <a:cs typeface="+mn-ea"/>
                <a:sym typeface="+mn-lt"/>
              </a:rPr>
              <a:t>    /*给blog添加filenames（面向数据库的图片文件名）*/</a:t>
            </a:r>
          </a:p>
          <a:p>
            <a:pPr defTabSz="228600">
              <a:lnSpc>
                <a:spcPct val="140000"/>
              </a:lnSpc>
              <a:defRPr sz="1800"/>
            </a:pPr>
            <a:r>
              <a:rPr lang="zh-CN" sz="1400" dirty="0">
                <a:cs typeface="+mn-ea"/>
                <a:sym typeface="+mn-lt"/>
              </a:rPr>
              <a:t>blog.setFilenames(ToolsUtil.saveIMG(files, CLASSPATH));</a:t>
            </a:r>
          </a:p>
          <a:p>
            <a:pPr defTabSz="228600">
              <a:lnSpc>
                <a:spcPct val="140000"/>
              </a:lnSpc>
              <a:defRPr sz="1800"/>
            </a:pPr>
            <a:r>
              <a:rPr lang="zh-CN" sz="1400" dirty="0">
                <a:cs typeface="+mn-ea"/>
                <a:sym typeface="+mn-lt"/>
              </a:rPr>
              <a:t>    blog.setUser(me);</a:t>
            </a:r>
          </a:p>
          <a:p>
            <a:pPr defTabSz="228600">
              <a:lnSpc>
                <a:spcPct val="140000"/>
              </a:lnSpc>
              <a:defRPr sz="1800"/>
            </a:pPr>
            <a:r>
              <a:rPr lang="zh-CN" sz="1400" dirty="0">
                <a:cs typeface="+mn-ea"/>
                <a:sym typeface="+mn-lt"/>
              </a:rPr>
              <a:t>    /*添加博客*/</a:t>
            </a:r>
          </a:p>
          <a:p>
            <a:pPr defTabSz="228600">
              <a:lnSpc>
                <a:spcPct val="140000"/>
              </a:lnSpc>
              <a:defRPr sz="1800"/>
            </a:pPr>
            <a:r>
              <a:rPr lang="zh-CN" sz="1400" dirty="0">
                <a:cs typeface="+mn-ea"/>
                <a:sym typeface="+mn-lt"/>
              </a:rPr>
              <a:t>    blogService.addBlog(blog);</a:t>
            </a:r>
          </a:p>
          <a:p>
            <a:pPr defTabSz="228600">
              <a:lnSpc>
                <a:spcPct val="140000"/>
              </a:lnSpc>
              <a:defRPr sz="1800"/>
            </a:pPr>
            <a:r>
              <a:rPr lang="zh-CN" sz="1400" dirty="0">
                <a:cs typeface="+mn-ea"/>
                <a:sym typeface="+mn-lt"/>
              </a:rPr>
              <a:t>    return "redirect:/user/blogs.html";</a:t>
            </a:r>
          </a:p>
          <a:p>
            <a:pPr defTabSz="228600">
              <a:lnSpc>
                <a:spcPct val="140000"/>
              </a:lnSpc>
              <a:defRPr sz="1800"/>
            </a:pPr>
            <a:r>
              <a:rPr lang="zh-CN" sz="1400" dirty="0">
                <a:cs typeface="+mn-ea"/>
                <a:sym typeface="+mn-lt"/>
              </a:rPr>
              <a:t>}</a:t>
            </a:r>
          </a:p>
        </p:txBody>
      </p:sp>
      <p:sp>
        <p:nvSpPr>
          <p:cNvPr id="6" name="Shape 786"/>
          <p:cNvSpPr/>
          <p:nvPr/>
        </p:nvSpPr>
        <p:spPr>
          <a:xfrm>
            <a:off x="6871042" y="108552"/>
            <a:ext cx="3681730" cy="4542910"/>
          </a:xfrm>
          <a:prstGeom prst="rect">
            <a:avLst/>
          </a:prstGeom>
          <a:ln w="12700">
            <a:miter lim="400000"/>
          </a:ln>
        </p:spPr>
        <p:txBody>
          <a:bodyPr wrap="square" lIns="25400" tIns="25400" rIns="25400" bIns="25400" anchor="ctr">
            <a:spAutoFit/>
          </a:bodyPr>
          <a:lstStyle/>
          <a:p>
            <a:pPr defTabSz="228600">
              <a:lnSpc>
                <a:spcPct val="140000"/>
              </a:lnSpc>
              <a:defRPr sz="1800"/>
            </a:pPr>
            <a:r>
              <a:rPr lang="en-US" altLang="zh-CN" sz="1400" dirty="0">
                <a:cs typeface="+mn-ea"/>
                <a:sym typeface="+mn-lt"/>
              </a:rPr>
              <a:t>/**</a:t>
            </a:r>
          </a:p>
          <a:p>
            <a:pPr defTabSz="228600">
              <a:lnSpc>
                <a:spcPct val="140000"/>
              </a:lnSpc>
              <a:defRPr sz="1800"/>
            </a:pPr>
            <a:r>
              <a:rPr lang="en-US" altLang="zh-CN" sz="1400" dirty="0">
                <a:cs typeface="+mn-ea"/>
                <a:sym typeface="+mn-lt"/>
              </a:rPr>
              <a:t> * </a:t>
            </a:r>
            <a:r>
              <a:rPr lang="zh-CN" altLang="en-US" sz="1400" dirty="0">
                <a:cs typeface="+mn-ea"/>
                <a:sym typeface="+mn-lt"/>
              </a:rPr>
              <a:t>查看博客（指定页号）</a:t>
            </a:r>
          </a:p>
          <a:p>
            <a:pPr defTabSz="228600">
              <a:lnSpc>
                <a:spcPct val="140000"/>
              </a:lnSpc>
              <a:defRPr sz="1800"/>
            </a:pPr>
            <a:r>
              <a:rPr lang="zh-CN" altLang="en-US" sz="1400" dirty="0">
                <a:cs typeface="+mn-ea"/>
                <a:sym typeface="+mn-lt"/>
              </a:rPr>
              <a:t> *</a:t>
            </a:r>
          </a:p>
          <a:p>
            <a:pPr defTabSz="228600">
              <a:lnSpc>
                <a:spcPct val="140000"/>
              </a:lnSpc>
              <a:defRPr sz="1800"/>
            </a:pPr>
            <a:r>
              <a:rPr lang="zh-CN" altLang="en-US" sz="1400" dirty="0">
                <a:cs typeface="+mn-ea"/>
                <a:sym typeface="+mn-lt"/>
              </a:rPr>
              <a:t> * </a:t>
            </a:r>
            <a:r>
              <a:rPr lang="en-US" altLang="zh-CN" sz="1400" dirty="0">
                <a:cs typeface="+mn-ea"/>
                <a:sym typeface="+mn-lt"/>
              </a:rPr>
              <a:t>@param page </a:t>
            </a:r>
            <a:r>
              <a:rPr lang="zh-CN" altLang="en-US" sz="1400" dirty="0">
                <a:cs typeface="+mn-ea"/>
                <a:sym typeface="+mn-lt"/>
              </a:rPr>
              <a:t>页号</a:t>
            </a:r>
          </a:p>
          <a:p>
            <a:pPr defTabSz="228600">
              <a:lnSpc>
                <a:spcPct val="140000"/>
              </a:lnSpc>
              <a:defRPr sz="1800"/>
            </a:pPr>
            <a:r>
              <a:rPr lang="zh-CN" altLang="en-US" sz="1400" dirty="0">
                <a:cs typeface="+mn-ea"/>
                <a:sym typeface="+mn-lt"/>
              </a:rPr>
              <a:t> *</a:t>
            </a:r>
            <a:r>
              <a:rPr lang="en-US" altLang="zh-CN" sz="1400" dirty="0">
                <a:cs typeface="+mn-ea"/>
                <a:sym typeface="+mn-lt"/>
              </a:rPr>
              <a:t>/</a:t>
            </a:r>
          </a:p>
          <a:p>
            <a:pPr defTabSz="228600">
              <a:lnSpc>
                <a:spcPct val="140000"/>
              </a:lnSpc>
              <a:defRPr sz="1800"/>
            </a:pPr>
            <a:r>
              <a:rPr lang="en-US" altLang="zh-CN" sz="1400" dirty="0">
                <a:cs typeface="+mn-ea"/>
                <a:sym typeface="+mn-lt"/>
              </a:rPr>
              <a:t>@</a:t>
            </a:r>
            <a:r>
              <a:rPr lang="en-US" altLang="zh-CN" sz="1400" dirty="0" err="1">
                <a:cs typeface="+mn-ea"/>
                <a:sym typeface="+mn-lt"/>
              </a:rPr>
              <a:t>GetMapping</a:t>
            </a:r>
            <a:r>
              <a:rPr lang="en-US" altLang="zh-CN" sz="1400" dirty="0">
                <a:cs typeface="+mn-ea"/>
                <a:sym typeface="+mn-lt"/>
              </a:rPr>
              <a:t>("user/blogs.html/{page}")</a:t>
            </a:r>
          </a:p>
          <a:p>
            <a:pPr defTabSz="228600">
              <a:lnSpc>
                <a:spcPct val="140000"/>
              </a:lnSpc>
              <a:defRPr sz="1800"/>
            </a:pPr>
            <a:r>
              <a:rPr lang="en-US" altLang="zh-CN" sz="1400" dirty="0">
                <a:cs typeface="+mn-ea"/>
                <a:sym typeface="+mn-lt"/>
              </a:rPr>
              <a:t>public String </a:t>
            </a:r>
            <a:r>
              <a:rPr lang="en-US" altLang="zh-CN" sz="1400" dirty="0" err="1">
                <a:cs typeface="+mn-ea"/>
                <a:sym typeface="+mn-lt"/>
              </a:rPr>
              <a:t>showBlogs</a:t>
            </a:r>
            <a:r>
              <a:rPr lang="en-US" altLang="zh-CN" sz="1400" dirty="0">
                <a:cs typeface="+mn-ea"/>
                <a:sym typeface="+mn-lt"/>
              </a:rPr>
              <a:t>(Model </a:t>
            </a:r>
            <a:r>
              <a:rPr lang="en-US" altLang="zh-CN" sz="1400" dirty="0" err="1">
                <a:cs typeface="+mn-ea"/>
                <a:sym typeface="+mn-lt"/>
              </a:rPr>
              <a:t>model</a:t>
            </a:r>
            <a:r>
              <a:rPr lang="en-US" altLang="zh-CN" sz="1400" dirty="0">
                <a:cs typeface="+mn-ea"/>
                <a:sym typeface="+mn-lt"/>
              </a:rPr>
              <a:t>, @</a:t>
            </a:r>
            <a:r>
              <a:rPr lang="en-US" altLang="zh-CN" sz="1400" dirty="0" err="1">
                <a:cs typeface="+mn-ea"/>
                <a:sym typeface="+mn-lt"/>
              </a:rPr>
              <a:t>PathVariable</a:t>
            </a:r>
            <a:r>
              <a:rPr lang="en-US" altLang="zh-CN" sz="1400" dirty="0">
                <a:cs typeface="+mn-ea"/>
                <a:sym typeface="+mn-lt"/>
              </a:rPr>
              <a:t> int page) {</a:t>
            </a:r>
          </a:p>
          <a:p>
            <a:pPr defTabSz="228600">
              <a:lnSpc>
                <a:spcPct val="140000"/>
              </a:lnSpc>
              <a:defRPr sz="1800"/>
            </a:pPr>
            <a:r>
              <a:rPr lang="en-US" altLang="zh-CN" sz="1400" dirty="0">
                <a:cs typeface="+mn-ea"/>
                <a:sym typeface="+mn-lt"/>
              </a:rPr>
              <a:t>    /*</a:t>
            </a:r>
            <a:r>
              <a:rPr lang="zh-CN" altLang="en-US" sz="1400" dirty="0">
                <a:cs typeface="+mn-ea"/>
                <a:sym typeface="+mn-lt"/>
              </a:rPr>
              <a:t>根据页号获取数据*</a:t>
            </a:r>
            <a:r>
              <a:rPr lang="en-US" altLang="zh-CN" sz="1400" dirty="0">
                <a:cs typeface="+mn-ea"/>
                <a:sym typeface="+mn-lt"/>
              </a:rPr>
              <a:t>/</a:t>
            </a:r>
          </a:p>
          <a:p>
            <a:pPr defTabSz="228600">
              <a:lnSpc>
                <a:spcPct val="140000"/>
              </a:lnSpc>
              <a:defRPr sz="1800"/>
            </a:pPr>
            <a:r>
              <a:rPr lang="en-US" altLang="zh-CN" sz="1400" dirty="0">
                <a:cs typeface="+mn-ea"/>
                <a:sym typeface="+mn-lt"/>
              </a:rPr>
              <a:t>    </a:t>
            </a:r>
            <a:r>
              <a:rPr lang="en-US" altLang="zh-CN" sz="1400" dirty="0" err="1">
                <a:cs typeface="+mn-ea"/>
                <a:sym typeface="+mn-lt"/>
              </a:rPr>
              <a:t>PageInfo</a:t>
            </a:r>
            <a:r>
              <a:rPr lang="en-US" altLang="zh-CN" sz="1400" dirty="0">
                <a:cs typeface="+mn-ea"/>
                <a:sym typeface="+mn-lt"/>
              </a:rPr>
              <a:t>&lt;Blog&gt; </a:t>
            </a:r>
            <a:r>
              <a:rPr lang="en-US" altLang="zh-CN" sz="1400" dirty="0" err="1">
                <a:cs typeface="+mn-ea"/>
                <a:sym typeface="+mn-lt"/>
              </a:rPr>
              <a:t>blogPage</a:t>
            </a:r>
            <a:r>
              <a:rPr lang="en-US" altLang="zh-CN" sz="1400" dirty="0">
                <a:cs typeface="+mn-ea"/>
                <a:sym typeface="+mn-lt"/>
              </a:rPr>
              <a:t> = </a:t>
            </a:r>
            <a:r>
              <a:rPr lang="en-US" altLang="zh-CN" sz="1400" dirty="0" err="1">
                <a:cs typeface="+mn-ea"/>
                <a:sym typeface="+mn-lt"/>
              </a:rPr>
              <a:t>blogService.selectAllBlog</a:t>
            </a:r>
            <a:r>
              <a:rPr lang="en-US" altLang="zh-CN" sz="1400" dirty="0">
                <a:cs typeface="+mn-ea"/>
                <a:sym typeface="+mn-lt"/>
              </a:rPr>
              <a:t>(page);</a:t>
            </a:r>
          </a:p>
          <a:p>
            <a:pPr defTabSz="228600">
              <a:lnSpc>
                <a:spcPct val="140000"/>
              </a:lnSpc>
              <a:defRPr sz="1800"/>
            </a:pPr>
            <a:r>
              <a:rPr lang="en-US" altLang="zh-CN" sz="1400" dirty="0">
                <a:cs typeface="+mn-ea"/>
                <a:sym typeface="+mn-lt"/>
              </a:rPr>
              <a:t>    </a:t>
            </a:r>
            <a:r>
              <a:rPr lang="en-US" altLang="zh-CN" sz="1400" dirty="0" err="1">
                <a:cs typeface="+mn-ea"/>
                <a:sym typeface="+mn-lt"/>
              </a:rPr>
              <a:t>model.addAttribute</a:t>
            </a:r>
            <a:r>
              <a:rPr lang="en-US" altLang="zh-CN" sz="1400" dirty="0">
                <a:cs typeface="+mn-ea"/>
                <a:sym typeface="+mn-lt"/>
              </a:rPr>
              <a:t>("</a:t>
            </a:r>
            <a:r>
              <a:rPr lang="en-US" altLang="zh-CN" sz="1400" dirty="0" err="1">
                <a:cs typeface="+mn-ea"/>
                <a:sym typeface="+mn-lt"/>
              </a:rPr>
              <a:t>blogPage</a:t>
            </a:r>
            <a:r>
              <a:rPr lang="en-US" altLang="zh-CN" sz="1400" dirty="0">
                <a:cs typeface="+mn-ea"/>
                <a:sym typeface="+mn-lt"/>
              </a:rPr>
              <a:t>", </a:t>
            </a:r>
            <a:r>
              <a:rPr lang="en-US" altLang="zh-CN" sz="1400" dirty="0" err="1">
                <a:cs typeface="+mn-ea"/>
                <a:sym typeface="+mn-lt"/>
              </a:rPr>
              <a:t>blogPage</a:t>
            </a:r>
            <a:r>
              <a:rPr lang="en-US" altLang="zh-CN" sz="1400" dirty="0">
                <a:cs typeface="+mn-ea"/>
                <a:sym typeface="+mn-lt"/>
              </a:rPr>
              <a:t>);</a:t>
            </a:r>
          </a:p>
          <a:p>
            <a:pPr defTabSz="228600">
              <a:lnSpc>
                <a:spcPct val="140000"/>
              </a:lnSpc>
              <a:defRPr sz="1800"/>
            </a:pPr>
            <a:r>
              <a:rPr lang="en-US" altLang="zh-CN" sz="1400" dirty="0">
                <a:cs typeface="+mn-ea"/>
                <a:sym typeface="+mn-lt"/>
              </a:rPr>
              <a:t>    return "blogs";</a:t>
            </a:r>
          </a:p>
          <a:p>
            <a:pPr defTabSz="228600">
              <a:lnSpc>
                <a:spcPct val="140000"/>
              </a:lnSpc>
              <a:defRPr sz="1800"/>
            </a:pPr>
            <a:r>
              <a:rPr lang="en-US" altLang="zh-CN" sz="1400" dirty="0">
                <a:cs typeface="+mn-ea"/>
                <a:sym typeface="+mn-lt"/>
              </a:rPr>
              <a:t>}</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1587"/>
            <a:ext cx="12192000" cy="6858000"/>
          </a:xfrm>
          <a:prstGeom prst="rect">
            <a:avLst/>
          </a:prstGeom>
          <a:solidFill>
            <a:srgbClr val="FBFC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4425804" y="3890396"/>
            <a:ext cx="3458380" cy="583565"/>
          </a:xfrm>
          <a:prstGeom prst="rect">
            <a:avLst/>
          </a:prstGeom>
          <a:noFill/>
        </p:spPr>
        <p:txBody>
          <a:bodyPr wrap="square" rtlCol="0">
            <a:spAutoFit/>
          </a:bodyPr>
          <a:lstStyle/>
          <a:p>
            <a:pPr algn="ctr"/>
            <a:r>
              <a:rPr lang="zh-CN" altLang="en-US" sz="3200" dirty="0">
                <a:solidFill>
                  <a:srgbClr val="292725"/>
                </a:solidFill>
              </a:rPr>
              <a:t>选题背景和意义</a:t>
            </a:r>
          </a:p>
        </p:txBody>
      </p:sp>
      <p:pic>
        <p:nvPicPr>
          <p:cNvPr id="10" name="图片 9"/>
          <p:cNvPicPr>
            <a:picLocks noChangeAspect="1"/>
          </p:cNvPicPr>
          <p:nvPr/>
        </p:nvPicPr>
        <p:blipFill>
          <a:blip r:embed="rId3" cstate="print">
            <a:extLst>
              <a:ext uri="{28A0092B-C50C-407E-A947-70E740481C1C}">
                <a14:useLocalDpi xmlns:a14="http://schemas.microsoft.com/office/drawing/2010/main" val="0"/>
              </a:ext>
            </a:extLst>
          </a:blip>
          <a:srcRect t="30603" r="46094" b="3094"/>
          <a:stretch>
            <a:fillRect/>
          </a:stretch>
        </p:blipFill>
        <p:spPr>
          <a:xfrm>
            <a:off x="0" y="0"/>
            <a:ext cx="6572250" cy="2686050"/>
          </a:xfrm>
          <a:custGeom>
            <a:avLst/>
            <a:gdLst>
              <a:gd name="connsiteX0" fmla="*/ 0 w 6572250"/>
              <a:gd name="connsiteY0" fmla="*/ 0 h 2686050"/>
              <a:gd name="connsiteX1" fmla="*/ 6572250 w 6572250"/>
              <a:gd name="connsiteY1" fmla="*/ 0 h 2686050"/>
              <a:gd name="connsiteX2" fmla="*/ 6572250 w 6572250"/>
              <a:gd name="connsiteY2" fmla="*/ 2686050 h 2686050"/>
              <a:gd name="connsiteX3" fmla="*/ 0 w 6572250"/>
              <a:gd name="connsiteY3" fmla="*/ 2686050 h 2686050"/>
            </a:gdLst>
            <a:ahLst/>
            <a:cxnLst>
              <a:cxn ang="0">
                <a:pos x="connsiteX0" y="connsiteY0"/>
              </a:cxn>
              <a:cxn ang="0">
                <a:pos x="connsiteX1" y="connsiteY1"/>
              </a:cxn>
              <a:cxn ang="0">
                <a:pos x="connsiteX2" y="connsiteY2"/>
              </a:cxn>
              <a:cxn ang="0">
                <a:pos x="connsiteX3" y="connsiteY3"/>
              </a:cxn>
            </a:cxnLst>
            <a:rect l="l" t="t" r="r" b="b"/>
            <a:pathLst>
              <a:path w="6572250" h="2686050">
                <a:moveTo>
                  <a:pt x="0" y="0"/>
                </a:moveTo>
                <a:lnTo>
                  <a:pt x="6572250" y="0"/>
                </a:lnTo>
                <a:lnTo>
                  <a:pt x="6572250" y="2686050"/>
                </a:lnTo>
                <a:lnTo>
                  <a:pt x="0" y="2686050"/>
                </a:lnTo>
                <a:close/>
              </a:path>
            </a:pathLst>
          </a:custGeom>
        </p:spPr>
      </p:pic>
      <p:pic>
        <p:nvPicPr>
          <p:cNvPr id="12" name="图片 11"/>
          <p:cNvPicPr>
            <a:picLocks noChangeAspect="1"/>
          </p:cNvPicPr>
          <p:nvPr/>
        </p:nvPicPr>
        <p:blipFill>
          <a:blip r:embed="rId4">
            <a:duotone>
              <a:schemeClr val="accent3">
                <a:shade val="45000"/>
                <a:satMod val="135000"/>
              </a:schemeClr>
              <a:prstClr val="white"/>
            </a:duotone>
            <a:extLst>
              <a:ext uri="{28A0092B-C50C-407E-A947-70E740481C1C}">
                <a14:useLocalDpi xmlns:a14="http://schemas.microsoft.com/office/drawing/2010/main" val="0"/>
              </a:ext>
            </a:extLst>
          </a:blip>
          <a:srcRect b="20054"/>
          <a:stretch>
            <a:fillRect/>
          </a:stretch>
        </p:blipFill>
        <p:spPr>
          <a:xfrm>
            <a:off x="4717380" y="1015136"/>
            <a:ext cx="3359819" cy="2686050"/>
          </a:xfrm>
          <a:custGeom>
            <a:avLst/>
            <a:gdLst>
              <a:gd name="connsiteX0" fmla="*/ 0 w 3359819"/>
              <a:gd name="connsiteY0" fmla="*/ 0 h 2686050"/>
              <a:gd name="connsiteX1" fmla="*/ 3359819 w 3359819"/>
              <a:gd name="connsiteY1" fmla="*/ 0 h 2686050"/>
              <a:gd name="connsiteX2" fmla="*/ 3359819 w 3359819"/>
              <a:gd name="connsiteY2" fmla="*/ 2686050 h 2686050"/>
              <a:gd name="connsiteX3" fmla="*/ 0 w 3359819"/>
              <a:gd name="connsiteY3" fmla="*/ 2686050 h 2686050"/>
            </a:gdLst>
            <a:ahLst/>
            <a:cxnLst>
              <a:cxn ang="0">
                <a:pos x="connsiteX0" y="connsiteY0"/>
              </a:cxn>
              <a:cxn ang="0">
                <a:pos x="connsiteX1" y="connsiteY1"/>
              </a:cxn>
              <a:cxn ang="0">
                <a:pos x="connsiteX2" y="connsiteY2"/>
              </a:cxn>
              <a:cxn ang="0">
                <a:pos x="connsiteX3" y="connsiteY3"/>
              </a:cxn>
            </a:cxnLst>
            <a:rect l="l" t="t" r="r" b="b"/>
            <a:pathLst>
              <a:path w="3359819" h="2686050">
                <a:moveTo>
                  <a:pt x="0" y="0"/>
                </a:moveTo>
                <a:lnTo>
                  <a:pt x="3359819" y="0"/>
                </a:lnTo>
                <a:lnTo>
                  <a:pt x="3359819" y="2686050"/>
                </a:lnTo>
                <a:lnTo>
                  <a:pt x="0" y="2686050"/>
                </a:lnTo>
                <a:close/>
              </a:path>
            </a:pathLst>
          </a:custGeom>
        </p:spPr>
      </p:pic>
      <p:sp>
        <p:nvSpPr>
          <p:cNvPr id="6" name="文本框 5"/>
          <p:cNvSpPr txBox="1"/>
          <p:nvPr/>
        </p:nvSpPr>
        <p:spPr>
          <a:xfrm>
            <a:off x="5568318" y="2186782"/>
            <a:ext cx="979172" cy="1107996"/>
          </a:xfrm>
          <a:prstGeom prst="rect">
            <a:avLst/>
          </a:prstGeom>
          <a:noFill/>
        </p:spPr>
        <p:txBody>
          <a:bodyPr wrap="square" rtlCol="0">
            <a:spAutoFit/>
          </a:bodyPr>
          <a:lstStyle/>
          <a:p>
            <a:r>
              <a:rPr lang="zh-CN" altLang="en-US" sz="6600" dirty="0">
                <a:solidFill>
                  <a:srgbClr val="3E3C3A"/>
                </a:solidFill>
                <a:latin typeface="禹卫书法行书简体" panose="02000603000000000000" pitchFamily="2" charset="-122"/>
                <a:ea typeface="禹卫书法行书简体" panose="02000603000000000000" pitchFamily="2" charset="-122"/>
              </a:rPr>
              <a:t>壹</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p:cNvSpPr/>
          <p:nvPr/>
        </p:nvSpPr>
        <p:spPr>
          <a:xfrm>
            <a:off x="0" y="9000"/>
            <a:ext cx="12192000" cy="6858000"/>
          </a:xfrm>
          <a:prstGeom prst="rect">
            <a:avLst/>
          </a:prstGeom>
          <a:solidFill>
            <a:srgbClr val="FBFC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8" name="图片 27"/>
          <p:cNvPicPr>
            <a:picLocks noChangeAspect="1"/>
          </p:cNvPicPr>
          <p:nvPr/>
        </p:nvPicPr>
        <p:blipFill>
          <a:blip r:embed="rId3" cstate="print">
            <a:extLst>
              <a:ext uri="{28A0092B-C50C-407E-A947-70E740481C1C}">
                <a14:useLocalDpi xmlns:a14="http://schemas.microsoft.com/office/drawing/2010/main" val="0"/>
              </a:ext>
            </a:extLst>
          </a:blip>
          <a:srcRect l="46406" t="2389" r="8297" b="16055"/>
          <a:stretch>
            <a:fillRect/>
          </a:stretch>
        </p:blipFill>
        <p:spPr>
          <a:xfrm>
            <a:off x="6669346" y="3554004"/>
            <a:ext cx="5522655" cy="3303996"/>
          </a:xfrm>
          <a:custGeom>
            <a:avLst/>
            <a:gdLst>
              <a:gd name="connsiteX0" fmla="*/ 0 w 5522655"/>
              <a:gd name="connsiteY0" fmla="*/ 0 h 3303996"/>
              <a:gd name="connsiteX1" fmla="*/ 5522655 w 5522655"/>
              <a:gd name="connsiteY1" fmla="*/ 0 h 3303996"/>
              <a:gd name="connsiteX2" fmla="*/ 5522655 w 5522655"/>
              <a:gd name="connsiteY2" fmla="*/ 3303996 h 3303996"/>
              <a:gd name="connsiteX3" fmla="*/ 0 w 5522655"/>
              <a:gd name="connsiteY3" fmla="*/ 3303996 h 3303996"/>
            </a:gdLst>
            <a:ahLst/>
            <a:cxnLst>
              <a:cxn ang="0">
                <a:pos x="connsiteX0" y="connsiteY0"/>
              </a:cxn>
              <a:cxn ang="0">
                <a:pos x="connsiteX1" y="connsiteY1"/>
              </a:cxn>
              <a:cxn ang="0">
                <a:pos x="connsiteX2" y="connsiteY2"/>
              </a:cxn>
              <a:cxn ang="0">
                <a:pos x="connsiteX3" y="connsiteY3"/>
              </a:cxn>
            </a:cxnLst>
            <a:rect l="l" t="t" r="r" b="b"/>
            <a:pathLst>
              <a:path w="5522655" h="3303996">
                <a:moveTo>
                  <a:pt x="0" y="0"/>
                </a:moveTo>
                <a:lnTo>
                  <a:pt x="5522655" y="0"/>
                </a:lnTo>
                <a:lnTo>
                  <a:pt x="5522655" y="3303996"/>
                </a:lnTo>
                <a:lnTo>
                  <a:pt x="0" y="3303996"/>
                </a:lnTo>
                <a:close/>
              </a:path>
            </a:pathLst>
          </a:custGeom>
        </p:spPr>
      </p:pic>
      <p:pic>
        <p:nvPicPr>
          <p:cNvPr id="29" name="图片 28"/>
          <p:cNvPicPr>
            <a:picLocks noChangeAspect="1"/>
          </p:cNvPicPr>
          <p:nvPr/>
        </p:nvPicPr>
        <p:blipFill>
          <a:blip r:embed="rId4">
            <a:duotone>
              <a:schemeClr val="bg2">
                <a:shade val="45000"/>
                <a:satMod val="135000"/>
              </a:schemeClr>
              <a:prstClr val="white"/>
            </a:duotone>
            <a:extLst>
              <a:ext uri="{28A0092B-C50C-407E-A947-70E740481C1C}">
                <a14:useLocalDpi xmlns:a14="http://schemas.microsoft.com/office/drawing/2010/main" val="0"/>
              </a:ext>
            </a:extLst>
          </a:blip>
          <a:srcRect t="38394"/>
          <a:stretch>
            <a:fillRect/>
          </a:stretch>
        </p:blipFill>
        <p:spPr>
          <a:xfrm>
            <a:off x="-29497" y="1"/>
            <a:ext cx="5074999" cy="1888733"/>
          </a:xfrm>
          <a:custGeom>
            <a:avLst/>
            <a:gdLst>
              <a:gd name="connsiteX0" fmla="*/ 0 w 5074999"/>
              <a:gd name="connsiteY0" fmla="*/ 0 h 1888733"/>
              <a:gd name="connsiteX1" fmla="*/ 5074999 w 5074999"/>
              <a:gd name="connsiteY1" fmla="*/ 0 h 1888733"/>
              <a:gd name="connsiteX2" fmla="*/ 5074999 w 5074999"/>
              <a:gd name="connsiteY2" fmla="*/ 1888733 h 1888733"/>
              <a:gd name="connsiteX3" fmla="*/ 0 w 5074999"/>
              <a:gd name="connsiteY3" fmla="*/ 1888733 h 1888733"/>
            </a:gdLst>
            <a:ahLst/>
            <a:cxnLst>
              <a:cxn ang="0">
                <a:pos x="connsiteX0" y="connsiteY0"/>
              </a:cxn>
              <a:cxn ang="0">
                <a:pos x="connsiteX1" y="connsiteY1"/>
              </a:cxn>
              <a:cxn ang="0">
                <a:pos x="connsiteX2" y="connsiteY2"/>
              </a:cxn>
              <a:cxn ang="0">
                <a:pos x="connsiteX3" y="connsiteY3"/>
              </a:cxn>
            </a:cxnLst>
            <a:rect l="l" t="t" r="r" b="b"/>
            <a:pathLst>
              <a:path w="5074999" h="1888733">
                <a:moveTo>
                  <a:pt x="0" y="0"/>
                </a:moveTo>
                <a:lnTo>
                  <a:pt x="5074999" y="0"/>
                </a:lnTo>
                <a:lnTo>
                  <a:pt x="5074999" y="1888733"/>
                </a:lnTo>
                <a:lnTo>
                  <a:pt x="0" y="1888733"/>
                </a:lnTo>
                <a:close/>
              </a:path>
            </a:pathLst>
          </a:custGeom>
        </p:spPr>
      </p:pic>
      <p:sp>
        <p:nvSpPr>
          <p:cNvPr id="30" name="文本框 29"/>
          <p:cNvSpPr txBox="1"/>
          <p:nvPr/>
        </p:nvSpPr>
        <p:spPr>
          <a:xfrm>
            <a:off x="206477" y="176980"/>
            <a:ext cx="4365523" cy="521970"/>
          </a:xfrm>
          <a:prstGeom prst="rect">
            <a:avLst/>
          </a:prstGeom>
          <a:noFill/>
        </p:spPr>
        <p:txBody>
          <a:bodyPr wrap="square" rtlCol="0">
            <a:spAutoFit/>
          </a:bodyPr>
          <a:lstStyle/>
          <a:p>
            <a:r>
              <a:rPr lang="zh-CN" altLang="en-US" sz="2800" dirty="0">
                <a:solidFill>
                  <a:schemeClr val="bg1"/>
                </a:solidFill>
              </a:rPr>
              <a:t>评论系统</a:t>
            </a:r>
          </a:p>
        </p:txBody>
      </p:sp>
      <p:sp>
        <p:nvSpPr>
          <p:cNvPr id="786" name="Shape 786"/>
          <p:cNvSpPr/>
          <p:nvPr/>
        </p:nvSpPr>
        <p:spPr>
          <a:xfrm>
            <a:off x="2204085" y="5748973"/>
            <a:ext cx="8354695" cy="739140"/>
          </a:xfrm>
          <a:prstGeom prst="rect">
            <a:avLst/>
          </a:prstGeom>
          <a:ln w="12700">
            <a:miter lim="400000"/>
          </a:ln>
        </p:spPr>
        <p:txBody>
          <a:bodyPr wrap="square" lIns="25400" tIns="25400" rIns="25400" bIns="25400" anchor="ctr">
            <a:spAutoFit/>
          </a:bodyPr>
          <a:lstStyle/>
          <a:p>
            <a:pPr indent="406400" defTabSz="228600" fontAlgn="auto">
              <a:lnSpc>
                <a:spcPct val="140000"/>
              </a:lnSpc>
              <a:defRPr sz="1800"/>
              <a:extLst>
                <a:ext uri="{35155182-B16C-46BC-9424-99874614C6A1}">
                  <wpsdc:indentchars xmlns="" xmlns:wpsdc="http://www.wps.cn/officeDocument/2017/drawingmlCustomData" val="200" checksum="1740828767"/>
                </a:ext>
              </a:extLst>
            </a:pPr>
            <a:r>
              <a:rPr lang="zh-CN" sz="1600" dirty="0">
                <a:cs typeface="+mn-ea"/>
                <a:sym typeface="+mn-lt"/>
              </a:rPr>
              <a:t>用户在点击任何一篇博客后，会跳转至博客详情页面，此页面显示了博客内容、发布者、发布时间、以及所有用户对它的评论。评论系统界面如下图所示。</a:t>
            </a:r>
          </a:p>
        </p:txBody>
      </p:sp>
      <p:graphicFrame>
        <p:nvGraphicFramePr>
          <p:cNvPr id="2" name="表格 1"/>
          <p:cNvGraphicFramePr/>
          <p:nvPr/>
        </p:nvGraphicFramePr>
        <p:xfrm>
          <a:off x="6096000" y="2740660"/>
          <a:ext cx="416560" cy="731520"/>
        </p:xfrm>
        <a:graphic>
          <a:graphicData uri="http://schemas.openxmlformats.org/drawingml/2006/table">
            <a:tbl>
              <a:tblPr firstRow="1" bandRow="1">
                <a:tableStyleId>{5940675A-B579-460E-94D1-54222C63F5DA}</a:tableStyleId>
              </a:tblPr>
              <a:tblGrid>
                <a:gridCol w="208280">
                  <a:extLst>
                    <a:ext uri="{9D8B030D-6E8A-4147-A177-3AD203B41FA5}">
                      <a16:colId xmlns:a16="http://schemas.microsoft.com/office/drawing/2014/main" val="20000"/>
                    </a:ext>
                  </a:extLst>
                </a:gridCol>
                <a:gridCol w="208280">
                  <a:extLst>
                    <a:ext uri="{9D8B030D-6E8A-4147-A177-3AD203B41FA5}">
                      <a16:colId xmlns:a16="http://schemas.microsoft.com/office/drawing/2014/main" val="20001"/>
                    </a:ext>
                  </a:extLst>
                </a:gridCol>
              </a:tblGrid>
              <a:tr h="0">
                <a:tc>
                  <a:txBody>
                    <a:bodyPr/>
                    <a:lstStyle/>
                    <a:p>
                      <a:pPr indent="0">
                        <a:buNone/>
                      </a:pPr>
                      <a:endParaRPr lang="zh-CN" altLang="en-US" b="0"/>
                    </a:p>
                  </a:txBody>
                  <a:tcPr>
                    <a:lnL>
                      <a:noFill/>
                    </a:lnL>
                    <a:lnR>
                      <a:noFill/>
                    </a:lnR>
                    <a:lnT cap="flat">
                      <a:noFill/>
                    </a:lnT>
                    <a:lnB cap="flat">
                      <a:noFill/>
                    </a:lnB>
                    <a:lnTlToBr>
                      <a:noFill/>
                    </a:lnTlToBr>
                    <a:lnBlToTr>
                      <a:noFill/>
                    </a:lnBlToTr>
                    <a:noFill/>
                  </a:tcPr>
                </a:tc>
                <a:tc>
                  <a:txBody>
                    <a:bodyPr/>
                    <a:lstStyle/>
                    <a:p>
                      <a:pPr>
                        <a:buNone/>
                      </a:pPr>
                      <a:endParaRPr lang="zh-CN" altLang="en-US"/>
                    </a:p>
                  </a:txBody>
                  <a:tcPr>
                    <a:lnL>
                      <a:noFill/>
                    </a:lnL>
                    <a:lnR>
                      <a:noFill/>
                    </a:lnR>
                    <a:lnT>
                      <a:noFill/>
                    </a:lnT>
                    <a:lnB cap="flat">
                      <a:noFill/>
                    </a:lnB>
                    <a:lnTlToBr>
                      <a:noFill/>
                    </a:lnTlToBr>
                    <a:lnBlToTr>
                      <a:noFill/>
                    </a:lnBlToTr>
                    <a:solidFill>
                      <a:srgbClr val="FFFFFF"/>
                    </a:solidFill>
                  </a:tcPr>
                </a:tc>
                <a:extLst>
                  <a:ext uri="{0D108BD9-81ED-4DB2-BD59-A6C34878D82A}">
                    <a16:rowId xmlns:a16="http://schemas.microsoft.com/office/drawing/2014/main" val="10000"/>
                  </a:ext>
                </a:extLst>
              </a:tr>
              <a:tr h="0">
                <a:tc>
                  <a:txBody>
                    <a:bodyPr/>
                    <a:lstStyle/>
                    <a:p>
                      <a:pPr indent="0">
                        <a:buNone/>
                      </a:pPr>
                      <a:endParaRPr lang="zh-CN" altLang="en-US"/>
                    </a:p>
                  </a:txBody>
                  <a:tcPr>
                    <a:lnL>
                      <a:noFill/>
                    </a:lnL>
                    <a:lnR>
                      <a:noFill/>
                    </a:lnR>
                    <a:lnT cap="flat">
                      <a:noFill/>
                    </a:lnT>
                    <a:lnB cap="flat">
                      <a:noFill/>
                    </a:lnB>
                    <a:lnTlToBr>
                      <a:noFill/>
                    </a:lnTlToBr>
                    <a:lnBlToTr>
                      <a:noFill/>
                    </a:lnBlToTr>
                    <a:noFill/>
                  </a:tcPr>
                </a:tc>
                <a:tc>
                  <a:txBody>
                    <a:bodyPr/>
                    <a:lstStyle/>
                    <a:p>
                      <a:pPr indent="0">
                        <a:buNone/>
                      </a:pPr>
                      <a:endParaRPr lang="zh-CN" altLang="en-US"/>
                    </a:p>
                  </a:txBody>
                  <a:tcPr>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pic>
        <p:nvPicPr>
          <p:cNvPr id="45" name="图片 45"/>
          <p:cNvPicPr>
            <a:picLocks noChangeAspect="1"/>
          </p:cNvPicPr>
          <p:nvPr/>
        </p:nvPicPr>
        <p:blipFill>
          <a:blip r:embed="rId5"/>
          <a:stretch>
            <a:fillRect/>
          </a:stretch>
        </p:blipFill>
        <p:spPr>
          <a:xfrm>
            <a:off x="2495550" y="969645"/>
            <a:ext cx="7404735" cy="4629150"/>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587"/>
            <a:ext cx="12192000" cy="6858000"/>
          </a:xfrm>
          <a:prstGeom prst="rect">
            <a:avLst/>
          </a:prstGeom>
          <a:solidFill>
            <a:srgbClr val="FBFC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p:cNvPicPr>
            <a:picLocks noChangeAspect="1"/>
          </p:cNvPicPr>
          <p:nvPr/>
        </p:nvPicPr>
        <p:blipFill>
          <a:blip r:embed="rId3"/>
          <a:stretch>
            <a:fillRect/>
          </a:stretch>
        </p:blipFill>
        <p:spPr>
          <a:xfrm>
            <a:off x="2444180" y="566680"/>
            <a:ext cx="7303641" cy="5724640"/>
          </a:xfrm>
          <a:prstGeom prst="rect">
            <a:avLst/>
          </a:prstGeom>
        </p:spPr>
      </p:pic>
      <p:sp>
        <p:nvSpPr>
          <p:cNvPr id="786" name="Shape 786"/>
          <p:cNvSpPr/>
          <p:nvPr/>
        </p:nvSpPr>
        <p:spPr>
          <a:xfrm>
            <a:off x="1193165" y="-113982"/>
            <a:ext cx="3681730" cy="7283450"/>
          </a:xfrm>
          <a:prstGeom prst="rect">
            <a:avLst/>
          </a:prstGeom>
          <a:ln w="12700">
            <a:miter lim="400000"/>
          </a:ln>
        </p:spPr>
        <p:txBody>
          <a:bodyPr wrap="square" lIns="25400" tIns="25400" rIns="25400" bIns="25400" anchor="ctr">
            <a:spAutoFit/>
          </a:bodyPr>
          <a:lstStyle/>
          <a:p>
            <a:pPr defTabSz="228600">
              <a:lnSpc>
                <a:spcPct val="140000"/>
              </a:lnSpc>
              <a:defRPr sz="1800"/>
            </a:pPr>
            <a:r>
              <a:rPr lang="zh-CN" sz="1400" dirty="0">
                <a:cs typeface="+mn-ea"/>
                <a:sym typeface="+mn-lt"/>
              </a:rPr>
              <a:t>@PostMapping("user/addComment/{blogId}") </a:t>
            </a:r>
            <a:r>
              <a:rPr lang="en-US" altLang="zh-CN" sz="1400" dirty="0">
                <a:cs typeface="+mn-ea"/>
                <a:sym typeface="+mn-lt"/>
              </a:rPr>
              <a:t>// </a:t>
            </a:r>
            <a:r>
              <a:rPr lang="zh-CN" altLang="en-US" sz="1400" dirty="0">
                <a:cs typeface="+mn-ea"/>
                <a:sym typeface="+mn-lt"/>
              </a:rPr>
              <a:t>发布评论</a:t>
            </a:r>
            <a:endParaRPr lang="zh-CN" sz="1400" dirty="0">
              <a:cs typeface="+mn-ea"/>
              <a:sym typeface="+mn-lt"/>
            </a:endParaRPr>
          </a:p>
          <a:p>
            <a:pPr defTabSz="228600">
              <a:lnSpc>
                <a:spcPct val="140000"/>
              </a:lnSpc>
              <a:defRPr sz="1800"/>
            </a:pPr>
            <a:r>
              <a:rPr lang="zh-CN" sz="1400" dirty="0">
                <a:cs typeface="+mn-ea"/>
                <a:sym typeface="+mn-lt"/>
              </a:rPr>
              <a:t>    public String addComment(Comment comment, HttpSession httpSession, @PathVariable int blogId) {</a:t>
            </a:r>
          </a:p>
          <a:p>
            <a:pPr defTabSz="228600">
              <a:lnSpc>
                <a:spcPct val="140000"/>
              </a:lnSpc>
              <a:defRPr sz="1800"/>
            </a:pPr>
            <a:r>
              <a:rPr lang="zh-CN" sz="1400" dirty="0">
                <a:cs typeface="+mn-ea"/>
                <a:sym typeface="+mn-lt"/>
              </a:rPr>
              <a:t>if(StringUtils.isNotBlank(comment.getContent())) {</a:t>
            </a:r>
          </a:p>
          <a:p>
            <a:pPr defTabSz="228600">
              <a:lnSpc>
                <a:spcPct val="140000"/>
              </a:lnSpc>
              <a:defRPr sz="1800"/>
            </a:pPr>
            <a:r>
              <a:rPr lang="zh-CN" sz="1400" dirty="0">
                <a:cs typeface="+mn-ea"/>
                <a:sym typeface="+mn-lt"/>
              </a:rPr>
              <a:t>            /*构建评论*/</a:t>
            </a:r>
          </a:p>
          <a:p>
            <a:pPr defTabSz="228600">
              <a:lnSpc>
                <a:spcPct val="140000"/>
              </a:lnSpc>
              <a:defRPr sz="1800"/>
            </a:pPr>
            <a:r>
              <a:rPr lang="zh-CN" sz="1400" dirty="0">
                <a:cs typeface="+mn-ea"/>
                <a:sym typeface="+mn-lt"/>
              </a:rPr>
              <a:t>            User me = (User) httpSession.getAttribute("user");</a:t>
            </a:r>
          </a:p>
          <a:p>
            <a:pPr defTabSz="228600">
              <a:lnSpc>
                <a:spcPct val="140000"/>
              </a:lnSpc>
              <a:defRPr sz="1800"/>
            </a:pPr>
            <a:r>
              <a:rPr lang="zh-CN" sz="1400" dirty="0">
                <a:cs typeface="+mn-ea"/>
                <a:sym typeface="+mn-lt"/>
              </a:rPr>
              <a:t>            userService.checkMuted(me);</a:t>
            </a:r>
          </a:p>
          <a:p>
            <a:pPr defTabSz="228600">
              <a:lnSpc>
                <a:spcPct val="140000"/>
              </a:lnSpc>
              <a:defRPr sz="1800"/>
            </a:pPr>
            <a:r>
              <a:rPr lang="zh-CN" sz="1400" dirty="0">
                <a:cs typeface="+mn-ea"/>
                <a:sym typeface="+mn-lt"/>
              </a:rPr>
              <a:t>            comment.setUser(me);</a:t>
            </a:r>
          </a:p>
          <a:p>
            <a:pPr defTabSz="228600">
              <a:lnSpc>
                <a:spcPct val="140000"/>
              </a:lnSpc>
              <a:defRPr sz="1800"/>
            </a:pPr>
            <a:r>
              <a:rPr lang="zh-CN" sz="1400" dirty="0">
                <a:cs typeface="+mn-ea"/>
                <a:sym typeface="+mn-lt"/>
              </a:rPr>
              <a:t>comment.setTime(ToolsUtil.getNowTimeString());</a:t>
            </a:r>
          </a:p>
          <a:p>
            <a:pPr defTabSz="228600">
              <a:lnSpc>
                <a:spcPct val="140000"/>
              </a:lnSpc>
              <a:defRPr sz="1800"/>
            </a:pPr>
            <a:r>
              <a:rPr lang="zh-CN" sz="1400" dirty="0">
                <a:cs typeface="+mn-ea"/>
                <a:sym typeface="+mn-lt"/>
              </a:rPr>
              <a:t>            Blog blog = new Blog();</a:t>
            </a:r>
          </a:p>
          <a:p>
            <a:pPr defTabSz="228600">
              <a:lnSpc>
                <a:spcPct val="140000"/>
              </a:lnSpc>
              <a:defRPr sz="1800"/>
            </a:pPr>
            <a:r>
              <a:rPr lang="zh-CN" sz="1400" dirty="0">
                <a:cs typeface="+mn-ea"/>
                <a:sym typeface="+mn-lt"/>
              </a:rPr>
              <a:t>            blog.setId(blogId);</a:t>
            </a:r>
          </a:p>
          <a:p>
            <a:pPr defTabSz="228600">
              <a:lnSpc>
                <a:spcPct val="140000"/>
              </a:lnSpc>
              <a:defRPr sz="1800"/>
            </a:pPr>
            <a:r>
              <a:rPr lang="zh-CN" sz="1400" dirty="0">
                <a:cs typeface="+mn-ea"/>
                <a:sym typeface="+mn-lt"/>
              </a:rPr>
              <a:t>            comment.setBlog(blog);</a:t>
            </a:r>
          </a:p>
          <a:p>
            <a:pPr defTabSz="228600">
              <a:lnSpc>
                <a:spcPct val="140000"/>
              </a:lnSpc>
              <a:defRPr sz="1800"/>
            </a:pPr>
            <a:r>
              <a:rPr lang="zh-CN" sz="1400" dirty="0">
                <a:cs typeface="+mn-ea"/>
                <a:sym typeface="+mn-lt"/>
              </a:rPr>
              <a:t>commentService.addComment(comment);</a:t>
            </a:r>
          </a:p>
          <a:p>
            <a:pPr defTabSz="228600">
              <a:lnSpc>
                <a:spcPct val="140000"/>
              </a:lnSpc>
              <a:defRPr sz="1800"/>
            </a:pPr>
            <a:r>
              <a:rPr lang="zh-CN" sz="1400" dirty="0">
                <a:cs typeface="+mn-ea"/>
                <a:sym typeface="+mn-lt"/>
              </a:rPr>
              <a:t>        }</a:t>
            </a:r>
          </a:p>
          <a:p>
            <a:pPr defTabSz="228600">
              <a:lnSpc>
                <a:spcPct val="140000"/>
              </a:lnSpc>
              <a:defRPr sz="1800"/>
            </a:pPr>
            <a:r>
              <a:rPr lang="zh-CN" sz="1400" dirty="0">
                <a:cs typeface="+mn-ea"/>
                <a:sym typeface="+mn-lt"/>
              </a:rPr>
              <a:t>        /*添加评论*/</a:t>
            </a:r>
          </a:p>
          <a:p>
            <a:pPr defTabSz="228600">
              <a:lnSpc>
                <a:spcPct val="140000"/>
              </a:lnSpc>
              <a:defRPr sz="1800"/>
            </a:pPr>
            <a:r>
              <a:rPr lang="zh-CN" sz="1400" dirty="0">
                <a:cs typeface="+mn-ea"/>
                <a:sym typeface="+mn-lt"/>
              </a:rPr>
              <a:t>        return "redirect:/user/detail.html/" + blogId;</a:t>
            </a:r>
          </a:p>
          <a:p>
            <a:pPr defTabSz="228600">
              <a:lnSpc>
                <a:spcPct val="140000"/>
              </a:lnSpc>
              <a:defRPr sz="1800"/>
            </a:pPr>
            <a:r>
              <a:rPr lang="zh-CN" sz="1400" dirty="0">
                <a:cs typeface="+mn-ea"/>
                <a:sym typeface="+mn-lt"/>
              </a:rPr>
              <a:t>    }</a:t>
            </a:r>
          </a:p>
          <a:p>
            <a:pPr defTabSz="228600">
              <a:lnSpc>
                <a:spcPct val="140000"/>
              </a:lnSpc>
              <a:defRPr sz="1800"/>
            </a:pPr>
            <a:r>
              <a:rPr lang="zh-CN" sz="1400" dirty="0">
                <a:cs typeface="+mn-ea"/>
                <a:sym typeface="+mn-lt"/>
              </a:rPr>
              <a:t>  </a:t>
            </a:r>
          </a:p>
        </p:txBody>
      </p:sp>
      <p:sp>
        <p:nvSpPr>
          <p:cNvPr id="6" name="Shape 786"/>
          <p:cNvSpPr/>
          <p:nvPr/>
        </p:nvSpPr>
        <p:spPr>
          <a:xfrm>
            <a:off x="6730365" y="73025"/>
            <a:ext cx="3681730" cy="6680835"/>
          </a:xfrm>
          <a:prstGeom prst="rect">
            <a:avLst/>
          </a:prstGeom>
          <a:ln w="12700">
            <a:miter lim="400000"/>
          </a:ln>
        </p:spPr>
        <p:txBody>
          <a:bodyPr wrap="square" lIns="25400" tIns="25400" rIns="25400" bIns="25400" anchor="ctr">
            <a:spAutoFit/>
          </a:bodyPr>
          <a:lstStyle/>
          <a:p>
            <a:pPr defTabSz="228600">
              <a:lnSpc>
                <a:spcPct val="140000"/>
              </a:lnSpc>
              <a:defRPr sz="1800"/>
            </a:pPr>
            <a:r>
              <a:rPr sz="1400" dirty="0">
                <a:cs typeface="+mn-ea"/>
                <a:sym typeface="+mn-lt"/>
              </a:rPr>
              <a:t>  /**</a:t>
            </a:r>
          </a:p>
          <a:p>
            <a:pPr defTabSz="228600">
              <a:lnSpc>
                <a:spcPct val="140000"/>
              </a:lnSpc>
              <a:defRPr sz="1800"/>
            </a:pPr>
            <a:r>
              <a:rPr sz="1400" dirty="0">
                <a:cs typeface="+mn-ea"/>
                <a:sym typeface="+mn-lt"/>
              </a:rPr>
              <a:t>     * 编辑评论</a:t>
            </a:r>
          </a:p>
          <a:p>
            <a:pPr defTabSz="228600">
              <a:lnSpc>
                <a:spcPct val="140000"/>
              </a:lnSpc>
              <a:defRPr sz="1800"/>
            </a:pPr>
            <a:r>
              <a:rPr sz="1400" dirty="0">
                <a:cs typeface="+mn-ea"/>
                <a:sym typeface="+mn-lt"/>
              </a:rPr>
              <a:t>     */</a:t>
            </a:r>
          </a:p>
          <a:p>
            <a:pPr defTabSz="228600">
              <a:lnSpc>
                <a:spcPct val="140000"/>
              </a:lnSpc>
              <a:defRPr sz="1800"/>
            </a:pPr>
            <a:r>
              <a:rPr sz="1400" dirty="0">
                <a:cs typeface="+mn-ea"/>
                <a:sym typeface="+mn-lt"/>
              </a:rPr>
              <a:t>    @PostMapping("user/editComment")</a:t>
            </a:r>
          </a:p>
          <a:p>
            <a:pPr defTabSz="228600">
              <a:lnSpc>
                <a:spcPct val="140000"/>
              </a:lnSpc>
              <a:defRPr sz="1800"/>
            </a:pPr>
            <a:r>
              <a:rPr sz="1400" dirty="0">
                <a:cs typeface="+mn-ea"/>
                <a:sym typeface="+mn-lt"/>
              </a:rPr>
              <a:t>    public String editComment(Comment comment, HttpSession httpSession) {</a:t>
            </a:r>
          </a:p>
          <a:p>
            <a:pPr defTabSz="228600">
              <a:lnSpc>
                <a:spcPct val="140000"/>
              </a:lnSpc>
              <a:defRPr sz="1800"/>
            </a:pPr>
            <a:r>
              <a:rPr sz="1400" dirty="0">
                <a:cs typeface="+mn-ea"/>
                <a:sym typeface="+mn-lt"/>
              </a:rPr>
              <a:t>        Comment oldComment = commentService.backCommentById(comment.getId());</a:t>
            </a:r>
          </a:p>
          <a:p>
            <a:pPr defTabSz="228600">
              <a:lnSpc>
                <a:spcPct val="140000"/>
              </a:lnSpc>
              <a:defRPr sz="1800"/>
            </a:pPr>
            <a:r>
              <a:rPr sz="1400" dirty="0">
                <a:cs typeface="+mn-ea"/>
                <a:sym typeface="+mn-lt"/>
              </a:rPr>
              <a:t>        User me = (User) httpSession.getAttribute("user");</a:t>
            </a:r>
          </a:p>
          <a:p>
            <a:pPr defTabSz="228600">
              <a:lnSpc>
                <a:spcPct val="140000"/>
              </a:lnSpc>
              <a:defRPr sz="1800"/>
            </a:pPr>
            <a:r>
              <a:rPr sz="1400" dirty="0">
                <a:cs typeface="+mn-ea"/>
                <a:sym typeface="+mn-lt"/>
              </a:rPr>
              <a:t>        userService.checkMuted(me);</a:t>
            </a:r>
          </a:p>
          <a:p>
            <a:pPr defTabSz="228600">
              <a:lnSpc>
                <a:spcPct val="140000"/>
              </a:lnSpc>
              <a:defRPr sz="1800"/>
            </a:pPr>
            <a:r>
              <a:rPr sz="1400" dirty="0">
                <a:cs typeface="+mn-ea"/>
                <a:sym typeface="+mn-lt"/>
              </a:rPr>
              <a:t>if(StringUtils.isNotEmpty(comment.getContent()) &amp;&amp; me.equals(oldComment.getUser())) {</a:t>
            </a:r>
          </a:p>
          <a:p>
            <a:pPr defTabSz="228600">
              <a:lnSpc>
                <a:spcPct val="140000"/>
              </a:lnSpc>
              <a:defRPr sz="1800"/>
            </a:pPr>
            <a:r>
              <a:rPr sz="1400" dirty="0">
                <a:cs typeface="+mn-ea"/>
                <a:sym typeface="+mn-lt"/>
              </a:rPr>
              <a:t>commentService.updateComment(comment);</a:t>
            </a:r>
          </a:p>
          <a:p>
            <a:pPr defTabSz="228600">
              <a:lnSpc>
                <a:spcPct val="140000"/>
              </a:lnSpc>
              <a:defRPr sz="1800"/>
            </a:pPr>
            <a:r>
              <a:rPr sz="1400" dirty="0">
                <a:cs typeface="+mn-ea"/>
                <a:sym typeface="+mn-lt"/>
              </a:rPr>
              <a:t>        }</a:t>
            </a:r>
          </a:p>
          <a:p>
            <a:pPr defTabSz="228600">
              <a:lnSpc>
                <a:spcPct val="140000"/>
              </a:lnSpc>
              <a:defRPr sz="1800"/>
            </a:pPr>
            <a:r>
              <a:rPr sz="1400" dirty="0">
                <a:cs typeface="+mn-ea"/>
                <a:sym typeface="+mn-lt"/>
              </a:rPr>
              <a:t>        return "redirect:/user/detail.html/" + oldComment.getBlog().getId();</a:t>
            </a:r>
          </a:p>
          <a:p>
            <a:pPr defTabSz="228600">
              <a:lnSpc>
                <a:spcPct val="140000"/>
              </a:lnSpc>
              <a:defRPr sz="1800"/>
            </a:pPr>
            <a:r>
              <a:rPr sz="1400" dirty="0">
                <a:cs typeface="+mn-ea"/>
                <a:sym typeface="+mn-lt"/>
              </a:rPr>
              <a:t>    }</a:t>
            </a:r>
          </a:p>
          <a:p>
            <a:pPr defTabSz="228600">
              <a:lnSpc>
                <a:spcPct val="140000"/>
              </a:lnSpc>
              <a:defRPr sz="1800"/>
            </a:pPr>
            <a:r>
              <a:rPr sz="1400" dirty="0">
                <a:cs typeface="+mn-ea"/>
                <a:sym typeface="+mn-lt"/>
              </a:rPr>
              <a:t>}</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p:cNvSpPr/>
          <p:nvPr/>
        </p:nvSpPr>
        <p:spPr>
          <a:xfrm>
            <a:off x="0" y="9000"/>
            <a:ext cx="12192000" cy="6858000"/>
          </a:xfrm>
          <a:prstGeom prst="rect">
            <a:avLst/>
          </a:prstGeom>
          <a:solidFill>
            <a:srgbClr val="FBFC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8" name="图片 27"/>
          <p:cNvPicPr>
            <a:picLocks noChangeAspect="1"/>
          </p:cNvPicPr>
          <p:nvPr/>
        </p:nvPicPr>
        <p:blipFill>
          <a:blip r:embed="rId3" cstate="print">
            <a:extLst>
              <a:ext uri="{28A0092B-C50C-407E-A947-70E740481C1C}">
                <a14:useLocalDpi xmlns:a14="http://schemas.microsoft.com/office/drawing/2010/main" val="0"/>
              </a:ext>
            </a:extLst>
          </a:blip>
          <a:srcRect l="46406" t="2389" r="8297" b="16055"/>
          <a:stretch>
            <a:fillRect/>
          </a:stretch>
        </p:blipFill>
        <p:spPr>
          <a:xfrm>
            <a:off x="6669346" y="3554004"/>
            <a:ext cx="5522655" cy="3303996"/>
          </a:xfrm>
          <a:custGeom>
            <a:avLst/>
            <a:gdLst>
              <a:gd name="connsiteX0" fmla="*/ 0 w 5522655"/>
              <a:gd name="connsiteY0" fmla="*/ 0 h 3303996"/>
              <a:gd name="connsiteX1" fmla="*/ 5522655 w 5522655"/>
              <a:gd name="connsiteY1" fmla="*/ 0 h 3303996"/>
              <a:gd name="connsiteX2" fmla="*/ 5522655 w 5522655"/>
              <a:gd name="connsiteY2" fmla="*/ 3303996 h 3303996"/>
              <a:gd name="connsiteX3" fmla="*/ 0 w 5522655"/>
              <a:gd name="connsiteY3" fmla="*/ 3303996 h 3303996"/>
            </a:gdLst>
            <a:ahLst/>
            <a:cxnLst>
              <a:cxn ang="0">
                <a:pos x="connsiteX0" y="connsiteY0"/>
              </a:cxn>
              <a:cxn ang="0">
                <a:pos x="connsiteX1" y="connsiteY1"/>
              </a:cxn>
              <a:cxn ang="0">
                <a:pos x="connsiteX2" y="connsiteY2"/>
              </a:cxn>
              <a:cxn ang="0">
                <a:pos x="connsiteX3" y="connsiteY3"/>
              </a:cxn>
            </a:cxnLst>
            <a:rect l="l" t="t" r="r" b="b"/>
            <a:pathLst>
              <a:path w="5522655" h="3303996">
                <a:moveTo>
                  <a:pt x="0" y="0"/>
                </a:moveTo>
                <a:lnTo>
                  <a:pt x="5522655" y="0"/>
                </a:lnTo>
                <a:lnTo>
                  <a:pt x="5522655" y="3303996"/>
                </a:lnTo>
                <a:lnTo>
                  <a:pt x="0" y="3303996"/>
                </a:lnTo>
                <a:close/>
              </a:path>
            </a:pathLst>
          </a:custGeom>
        </p:spPr>
      </p:pic>
      <p:pic>
        <p:nvPicPr>
          <p:cNvPr id="29" name="图片 28"/>
          <p:cNvPicPr>
            <a:picLocks noChangeAspect="1"/>
          </p:cNvPicPr>
          <p:nvPr/>
        </p:nvPicPr>
        <p:blipFill>
          <a:blip r:embed="rId4">
            <a:duotone>
              <a:schemeClr val="bg2">
                <a:shade val="45000"/>
                <a:satMod val="135000"/>
              </a:schemeClr>
              <a:prstClr val="white"/>
            </a:duotone>
            <a:extLst>
              <a:ext uri="{28A0092B-C50C-407E-A947-70E740481C1C}">
                <a14:useLocalDpi xmlns:a14="http://schemas.microsoft.com/office/drawing/2010/main" val="0"/>
              </a:ext>
            </a:extLst>
          </a:blip>
          <a:srcRect t="38394"/>
          <a:stretch>
            <a:fillRect/>
          </a:stretch>
        </p:blipFill>
        <p:spPr>
          <a:xfrm>
            <a:off x="-29497" y="1"/>
            <a:ext cx="5074999" cy="1888733"/>
          </a:xfrm>
          <a:custGeom>
            <a:avLst/>
            <a:gdLst>
              <a:gd name="connsiteX0" fmla="*/ 0 w 5074999"/>
              <a:gd name="connsiteY0" fmla="*/ 0 h 1888733"/>
              <a:gd name="connsiteX1" fmla="*/ 5074999 w 5074999"/>
              <a:gd name="connsiteY1" fmla="*/ 0 h 1888733"/>
              <a:gd name="connsiteX2" fmla="*/ 5074999 w 5074999"/>
              <a:gd name="connsiteY2" fmla="*/ 1888733 h 1888733"/>
              <a:gd name="connsiteX3" fmla="*/ 0 w 5074999"/>
              <a:gd name="connsiteY3" fmla="*/ 1888733 h 1888733"/>
            </a:gdLst>
            <a:ahLst/>
            <a:cxnLst>
              <a:cxn ang="0">
                <a:pos x="connsiteX0" y="connsiteY0"/>
              </a:cxn>
              <a:cxn ang="0">
                <a:pos x="connsiteX1" y="connsiteY1"/>
              </a:cxn>
              <a:cxn ang="0">
                <a:pos x="connsiteX2" y="connsiteY2"/>
              </a:cxn>
              <a:cxn ang="0">
                <a:pos x="connsiteX3" y="connsiteY3"/>
              </a:cxn>
            </a:cxnLst>
            <a:rect l="l" t="t" r="r" b="b"/>
            <a:pathLst>
              <a:path w="5074999" h="1888733">
                <a:moveTo>
                  <a:pt x="0" y="0"/>
                </a:moveTo>
                <a:lnTo>
                  <a:pt x="5074999" y="0"/>
                </a:lnTo>
                <a:lnTo>
                  <a:pt x="5074999" y="1888733"/>
                </a:lnTo>
                <a:lnTo>
                  <a:pt x="0" y="1888733"/>
                </a:lnTo>
                <a:close/>
              </a:path>
            </a:pathLst>
          </a:custGeom>
        </p:spPr>
      </p:pic>
      <p:sp>
        <p:nvSpPr>
          <p:cNvPr id="30" name="文本框 29"/>
          <p:cNvSpPr txBox="1"/>
          <p:nvPr/>
        </p:nvSpPr>
        <p:spPr>
          <a:xfrm>
            <a:off x="206477" y="176980"/>
            <a:ext cx="4365523" cy="521970"/>
          </a:xfrm>
          <a:prstGeom prst="rect">
            <a:avLst/>
          </a:prstGeom>
          <a:noFill/>
        </p:spPr>
        <p:txBody>
          <a:bodyPr wrap="square" rtlCol="0">
            <a:spAutoFit/>
          </a:bodyPr>
          <a:lstStyle/>
          <a:p>
            <a:r>
              <a:rPr lang="zh-CN" altLang="en-US" sz="2800" dirty="0">
                <a:solidFill>
                  <a:schemeClr val="bg1"/>
                </a:solidFill>
              </a:rPr>
              <a:t>用户管理</a:t>
            </a:r>
          </a:p>
        </p:txBody>
      </p:sp>
      <p:sp>
        <p:nvSpPr>
          <p:cNvPr id="786" name="Shape 786"/>
          <p:cNvSpPr/>
          <p:nvPr/>
        </p:nvSpPr>
        <p:spPr>
          <a:xfrm>
            <a:off x="2204085" y="5576888"/>
            <a:ext cx="8354695" cy="1083310"/>
          </a:xfrm>
          <a:prstGeom prst="rect">
            <a:avLst/>
          </a:prstGeom>
          <a:ln w="12700">
            <a:miter lim="400000"/>
          </a:ln>
        </p:spPr>
        <p:txBody>
          <a:bodyPr wrap="square" lIns="25400" tIns="25400" rIns="25400" bIns="25400" anchor="ctr">
            <a:spAutoFit/>
          </a:bodyPr>
          <a:lstStyle/>
          <a:p>
            <a:pPr indent="406400" defTabSz="228600" fontAlgn="auto">
              <a:lnSpc>
                <a:spcPct val="140000"/>
              </a:lnSpc>
              <a:defRPr sz="1800"/>
              <a:extLst>
                <a:ext uri="{35155182-B16C-46BC-9424-99874614C6A1}">
                  <wpsdc:indentchars xmlns="" xmlns:wpsdc="http://www.wps.cn/officeDocument/2017/drawingmlCustomData" val="200" checksum="1740828767"/>
                </a:ext>
              </a:extLst>
            </a:pPr>
            <a:r>
              <a:rPr lang="zh-CN" sz="1600" dirty="0">
                <a:cs typeface="+mn-ea"/>
                <a:sym typeface="+mn-lt"/>
              </a:rPr>
              <a:t>用户管理功能是管理员用户的专属功能，管理员用户在登录后，可以从自己的个人主页中点击管理员按钮进入用户管理界面，这个界面方便管理员执行查询用户、删除用户、禁言用户、恢复用户等管理员权限，用户管理修改密码界面如下图所示。</a:t>
            </a:r>
          </a:p>
        </p:txBody>
      </p:sp>
      <p:graphicFrame>
        <p:nvGraphicFramePr>
          <p:cNvPr id="2" name="表格 1"/>
          <p:cNvGraphicFramePr/>
          <p:nvPr/>
        </p:nvGraphicFramePr>
        <p:xfrm>
          <a:off x="6096000" y="2740660"/>
          <a:ext cx="416560" cy="731520"/>
        </p:xfrm>
        <a:graphic>
          <a:graphicData uri="http://schemas.openxmlformats.org/drawingml/2006/table">
            <a:tbl>
              <a:tblPr firstRow="1" bandRow="1">
                <a:tableStyleId>{5940675A-B579-460E-94D1-54222C63F5DA}</a:tableStyleId>
              </a:tblPr>
              <a:tblGrid>
                <a:gridCol w="208280">
                  <a:extLst>
                    <a:ext uri="{9D8B030D-6E8A-4147-A177-3AD203B41FA5}">
                      <a16:colId xmlns:a16="http://schemas.microsoft.com/office/drawing/2014/main" val="20000"/>
                    </a:ext>
                  </a:extLst>
                </a:gridCol>
                <a:gridCol w="208280">
                  <a:extLst>
                    <a:ext uri="{9D8B030D-6E8A-4147-A177-3AD203B41FA5}">
                      <a16:colId xmlns:a16="http://schemas.microsoft.com/office/drawing/2014/main" val="20001"/>
                    </a:ext>
                  </a:extLst>
                </a:gridCol>
              </a:tblGrid>
              <a:tr h="0">
                <a:tc>
                  <a:txBody>
                    <a:bodyPr/>
                    <a:lstStyle/>
                    <a:p>
                      <a:pPr indent="0">
                        <a:buNone/>
                      </a:pPr>
                      <a:endParaRPr lang="zh-CN" altLang="en-US" b="0"/>
                    </a:p>
                  </a:txBody>
                  <a:tcPr>
                    <a:lnL>
                      <a:noFill/>
                    </a:lnL>
                    <a:lnR>
                      <a:noFill/>
                    </a:lnR>
                    <a:lnT cap="flat">
                      <a:noFill/>
                    </a:lnT>
                    <a:lnB cap="flat">
                      <a:noFill/>
                    </a:lnB>
                    <a:lnTlToBr>
                      <a:noFill/>
                    </a:lnTlToBr>
                    <a:lnBlToTr>
                      <a:noFill/>
                    </a:lnBlToTr>
                    <a:noFill/>
                  </a:tcPr>
                </a:tc>
                <a:tc>
                  <a:txBody>
                    <a:bodyPr/>
                    <a:lstStyle/>
                    <a:p>
                      <a:pPr>
                        <a:buNone/>
                      </a:pPr>
                      <a:endParaRPr lang="zh-CN" altLang="en-US"/>
                    </a:p>
                  </a:txBody>
                  <a:tcPr>
                    <a:lnL>
                      <a:noFill/>
                    </a:lnL>
                    <a:lnR>
                      <a:noFill/>
                    </a:lnR>
                    <a:lnT>
                      <a:noFill/>
                    </a:lnT>
                    <a:lnB cap="flat">
                      <a:noFill/>
                    </a:lnB>
                    <a:lnTlToBr>
                      <a:noFill/>
                    </a:lnTlToBr>
                    <a:lnBlToTr>
                      <a:noFill/>
                    </a:lnBlToTr>
                    <a:solidFill>
                      <a:srgbClr val="FFFFFF"/>
                    </a:solidFill>
                  </a:tcPr>
                </a:tc>
                <a:extLst>
                  <a:ext uri="{0D108BD9-81ED-4DB2-BD59-A6C34878D82A}">
                    <a16:rowId xmlns:a16="http://schemas.microsoft.com/office/drawing/2014/main" val="10000"/>
                  </a:ext>
                </a:extLst>
              </a:tr>
              <a:tr h="0">
                <a:tc>
                  <a:txBody>
                    <a:bodyPr/>
                    <a:lstStyle/>
                    <a:p>
                      <a:pPr indent="0">
                        <a:buNone/>
                      </a:pPr>
                      <a:endParaRPr lang="zh-CN" altLang="en-US"/>
                    </a:p>
                  </a:txBody>
                  <a:tcPr>
                    <a:lnL>
                      <a:noFill/>
                    </a:lnL>
                    <a:lnR>
                      <a:noFill/>
                    </a:lnR>
                    <a:lnT cap="flat">
                      <a:noFill/>
                    </a:lnT>
                    <a:lnB cap="flat">
                      <a:noFill/>
                    </a:lnB>
                    <a:lnTlToBr>
                      <a:noFill/>
                    </a:lnTlToBr>
                    <a:lnBlToTr>
                      <a:noFill/>
                    </a:lnBlToTr>
                    <a:noFill/>
                  </a:tcPr>
                </a:tc>
                <a:tc>
                  <a:txBody>
                    <a:bodyPr/>
                    <a:lstStyle/>
                    <a:p>
                      <a:pPr indent="0">
                        <a:buNone/>
                      </a:pPr>
                      <a:endParaRPr lang="zh-CN" altLang="en-US"/>
                    </a:p>
                  </a:txBody>
                  <a:tcPr>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pic>
        <p:nvPicPr>
          <p:cNvPr id="3" name="图片 2">
            <a:extLst>
              <a:ext uri="{FF2B5EF4-FFF2-40B4-BE49-F238E27FC236}">
                <a16:creationId xmlns:a16="http://schemas.microsoft.com/office/drawing/2014/main" id="{A3BBCA8D-8C16-4CFB-BE5F-3C160DF27546}"/>
              </a:ext>
            </a:extLst>
          </p:cNvPr>
          <p:cNvPicPr>
            <a:picLocks noChangeAspect="1"/>
          </p:cNvPicPr>
          <p:nvPr/>
        </p:nvPicPr>
        <p:blipFill>
          <a:blip r:embed="rId5"/>
          <a:stretch>
            <a:fillRect/>
          </a:stretch>
        </p:blipFill>
        <p:spPr>
          <a:xfrm>
            <a:off x="2257251" y="866154"/>
            <a:ext cx="7965386" cy="4480532"/>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587"/>
            <a:ext cx="12192000" cy="6858000"/>
          </a:xfrm>
          <a:prstGeom prst="rect">
            <a:avLst/>
          </a:prstGeom>
          <a:solidFill>
            <a:srgbClr val="FBFC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p:cNvPicPr>
            <a:picLocks noChangeAspect="1"/>
          </p:cNvPicPr>
          <p:nvPr/>
        </p:nvPicPr>
        <p:blipFill>
          <a:blip r:embed="rId3"/>
          <a:stretch>
            <a:fillRect/>
          </a:stretch>
        </p:blipFill>
        <p:spPr>
          <a:xfrm>
            <a:off x="2444180" y="566680"/>
            <a:ext cx="7303641" cy="5724640"/>
          </a:xfrm>
          <a:prstGeom prst="rect">
            <a:avLst/>
          </a:prstGeom>
        </p:spPr>
      </p:pic>
      <p:sp>
        <p:nvSpPr>
          <p:cNvPr id="786" name="Shape 786"/>
          <p:cNvSpPr/>
          <p:nvPr/>
        </p:nvSpPr>
        <p:spPr>
          <a:xfrm>
            <a:off x="1193165" y="475933"/>
            <a:ext cx="3681730" cy="6078220"/>
          </a:xfrm>
          <a:prstGeom prst="rect">
            <a:avLst/>
          </a:prstGeom>
          <a:ln w="12700">
            <a:miter lim="400000"/>
          </a:ln>
        </p:spPr>
        <p:txBody>
          <a:bodyPr wrap="square" lIns="25400" tIns="25400" rIns="25400" bIns="25400" anchor="ctr">
            <a:spAutoFit/>
          </a:bodyPr>
          <a:lstStyle/>
          <a:p>
            <a:pPr defTabSz="228600">
              <a:lnSpc>
                <a:spcPct val="140000"/>
              </a:lnSpc>
              <a:defRPr sz="1800"/>
            </a:pPr>
            <a:r>
              <a:rPr lang="zh-CN" sz="1400" dirty="0">
                <a:cs typeface="+mn-ea"/>
                <a:sym typeface="+mn-lt"/>
              </a:rPr>
              <a:t>/**</a:t>
            </a:r>
          </a:p>
          <a:p>
            <a:pPr defTabSz="228600">
              <a:lnSpc>
                <a:spcPct val="140000"/>
              </a:lnSpc>
              <a:defRPr sz="1800"/>
            </a:pPr>
            <a:r>
              <a:rPr lang="zh-CN" sz="1400" dirty="0">
                <a:cs typeface="+mn-ea"/>
                <a:sym typeface="+mn-lt"/>
              </a:rPr>
              <a:t>   * 管理员页面,分页</a:t>
            </a:r>
          </a:p>
          <a:p>
            <a:pPr defTabSz="228600">
              <a:lnSpc>
                <a:spcPct val="140000"/>
              </a:lnSpc>
              <a:defRPr sz="1800"/>
            </a:pPr>
            <a:r>
              <a:rPr lang="zh-CN" sz="1400" dirty="0">
                <a:cs typeface="+mn-ea"/>
                <a:sym typeface="+mn-lt"/>
              </a:rPr>
              <a:t>   */  @GetMapping("admin/manager.html/{page}")</a:t>
            </a:r>
          </a:p>
          <a:p>
            <a:pPr defTabSz="228600">
              <a:lnSpc>
                <a:spcPct val="140000"/>
              </a:lnSpc>
              <a:defRPr sz="1800"/>
            </a:pPr>
            <a:r>
              <a:rPr lang="zh-CN" sz="1400" dirty="0">
                <a:cs typeface="+mn-ea"/>
                <a:sym typeface="+mn-lt"/>
              </a:rPr>
              <a:t>    public String admin(Model model, @PathVariable int page, @RequestParam(required = false) String username) {</a:t>
            </a:r>
          </a:p>
          <a:p>
            <a:pPr defTabSz="228600">
              <a:lnSpc>
                <a:spcPct val="140000"/>
              </a:lnSpc>
              <a:defRPr sz="1800"/>
            </a:pPr>
            <a:r>
              <a:rPr lang="zh-CN" sz="1400" dirty="0">
                <a:cs typeface="+mn-ea"/>
                <a:sym typeface="+mn-lt"/>
              </a:rPr>
              <a:t>        /*根据页号获取数据*/</a:t>
            </a:r>
          </a:p>
          <a:p>
            <a:pPr defTabSz="228600">
              <a:lnSpc>
                <a:spcPct val="140000"/>
              </a:lnSpc>
              <a:defRPr sz="1800"/>
            </a:pPr>
            <a:r>
              <a:rPr lang="zh-CN" sz="1400" dirty="0">
                <a:cs typeface="+mn-ea"/>
                <a:sym typeface="+mn-lt"/>
              </a:rPr>
              <a:t>        username = StringUtils.isEmpty(username) ? null : username.trim();</a:t>
            </a:r>
          </a:p>
          <a:p>
            <a:pPr defTabSz="228600">
              <a:lnSpc>
                <a:spcPct val="140000"/>
              </a:lnSpc>
              <a:defRPr sz="1800"/>
            </a:pPr>
            <a:r>
              <a:rPr lang="zh-CN" sz="1400" dirty="0">
                <a:cs typeface="+mn-ea"/>
                <a:sym typeface="+mn-lt"/>
              </a:rPr>
              <a:t>        PageInfo&lt;User&gt; userPage = userService.selectAllUser(page, username);</a:t>
            </a:r>
          </a:p>
          <a:p>
            <a:pPr defTabSz="228600">
              <a:lnSpc>
                <a:spcPct val="140000"/>
              </a:lnSpc>
              <a:defRPr sz="1800"/>
            </a:pPr>
            <a:r>
              <a:rPr lang="zh-CN" sz="1400" dirty="0">
                <a:cs typeface="+mn-ea"/>
                <a:sym typeface="+mn-lt"/>
              </a:rPr>
              <a:t>        model.addAttribute("userPage", userPage);</a:t>
            </a:r>
          </a:p>
          <a:p>
            <a:pPr defTabSz="228600">
              <a:lnSpc>
                <a:spcPct val="140000"/>
              </a:lnSpc>
              <a:defRPr sz="1800"/>
            </a:pPr>
            <a:r>
              <a:rPr lang="zh-CN" sz="1400" dirty="0">
                <a:cs typeface="+mn-ea"/>
                <a:sym typeface="+mn-lt"/>
              </a:rPr>
              <a:t>        return "admin/list";</a:t>
            </a:r>
          </a:p>
          <a:p>
            <a:pPr defTabSz="228600">
              <a:lnSpc>
                <a:spcPct val="140000"/>
              </a:lnSpc>
              <a:defRPr sz="1800"/>
            </a:pPr>
            <a:r>
              <a:rPr lang="zh-CN" sz="1400" dirty="0">
                <a:cs typeface="+mn-ea"/>
                <a:sym typeface="+mn-lt"/>
              </a:rPr>
              <a:t>    }</a:t>
            </a:r>
          </a:p>
          <a:p>
            <a:pPr defTabSz="228600">
              <a:lnSpc>
                <a:spcPct val="140000"/>
              </a:lnSpc>
              <a:defRPr sz="1800"/>
            </a:pPr>
            <a:r>
              <a:rPr lang="zh-CN" sz="1400" dirty="0">
                <a:cs typeface="+mn-ea"/>
                <a:sym typeface="+mn-lt"/>
              </a:rPr>
              <a:t>  </a:t>
            </a:r>
          </a:p>
        </p:txBody>
      </p:sp>
      <p:sp>
        <p:nvSpPr>
          <p:cNvPr id="6" name="Shape 786"/>
          <p:cNvSpPr/>
          <p:nvPr/>
        </p:nvSpPr>
        <p:spPr>
          <a:xfrm>
            <a:off x="6730365" y="826453"/>
            <a:ext cx="3681730" cy="5173980"/>
          </a:xfrm>
          <a:prstGeom prst="rect">
            <a:avLst/>
          </a:prstGeom>
          <a:ln w="12700">
            <a:miter lim="400000"/>
          </a:ln>
        </p:spPr>
        <p:txBody>
          <a:bodyPr wrap="square" lIns="25400" tIns="25400" rIns="25400" bIns="25400" anchor="ctr">
            <a:spAutoFit/>
          </a:bodyPr>
          <a:lstStyle/>
          <a:p>
            <a:pPr defTabSz="228600">
              <a:lnSpc>
                <a:spcPct val="140000"/>
              </a:lnSpc>
              <a:defRPr sz="1800"/>
            </a:pPr>
            <a:r>
              <a:rPr sz="1400" dirty="0">
                <a:cs typeface="+mn-ea"/>
                <a:sym typeface="+mn-lt"/>
              </a:rPr>
              <a:t>  /**</a:t>
            </a:r>
          </a:p>
          <a:p>
            <a:pPr defTabSz="228600">
              <a:lnSpc>
                <a:spcPct val="140000"/>
              </a:lnSpc>
              <a:defRPr sz="1800"/>
            </a:pPr>
            <a:r>
              <a:rPr sz="1400" dirty="0">
                <a:cs typeface="+mn-ea"/>
                <a:sym typeface="+mn-lt"/>
              </a:rPr>
              <a:t>     * 禁言用户</a:t>
            </a:r>
          </a:p>
          <a:p>
            <a:pPr defTabSz="228600">
              <a:lnSpc>
                <a:spcPct val="140000"/>
              </a:lnSpc>
              <a:defRPr sz="1800"/>
            </a:pPr>
            <a:r>
              <a:rPr sz="1400" dirty="0">
                <a:cs typeface="+mn-ea"/>
                <a:sym typeface="+mn-lt"/>
              </a:rPr>
              <a:t>     *</a:t>
            </a:r>
          </a:p>
          <a:p>
            <a:pPr defTabSz="228600">
              <a:lnSpc>
                <a:spcPct val="140000"/>
              </a:lnSpc>
              <a:defRPr sz="1800"/>
            </a:pPr>
            <a:r>
              <a:rPr sz="1400" dirty="0">
                <a:cs typeface="+mn-ea"/>
                <a:sym typeface="+mn-lt"/>
              </a:rPr>
              <a:t>     * @param userId userId</a:t>
            </a:r>
          </a:p>
          <a:p>
            <a:pPr defTabSz="228600">
              <a:lnSpc>
                <a:spcPct val="140000"/>
              </a:lnSpc>
              <a:defRPr sz="1800"/>
            </a:pPr>
            <a:r>
              <a:rPr sz="1400" dirty="0">
                <a:cs typeface="+mn-ea"/>
                <a:sym typeface="+mn-lt"/>
              </a:rPr>
              <a:t>     * @param days   天数</a:t>
            </a:r>
          </a:p>
          <a:p>
            <a:pPr defTabSz="228600">
              <a:lnSpc>
                <a:spcPct val="140000"/>
              </a:lnSpc>
              <a:defRPr sz="1800"/>
            </a:pPr>
            <a:r>
              <a:rPr sz="1400" dirty="0">
                <a:cs typeface="+mn-ea"/>
                <a:sym typeface="+mn-lt"/>
              </a:rPr>
              <a:t>     * @param pages  pages</a:t>
            </a:r>
          </a:p>
          <a:p>
            <a:pPr defTabSz="228600">
              <a:lnSpc>
                <a:spcPct val="140000"/>
              </a:lnSpc>
              <a:defRPr sz="1800"/>
            </a:pPr>
            <a:r>
              <a:rPr sz="1400" dirty="0">
                <a:cs typeface="+mn-ea"/>
                <a:sym typeface="+mn-lt"/>
              </a:rPr>
              <a:t>     */</a:t>
            </a:r>
          </a:p>
          <a:p>
            <a:pPr defTabSz="228600">
              <a:lnSpc>
                <a:spcPct val="140000"/>
              </a:lnSpc>
              <a:defRPr sz="1800"/>
            </a:pPr>
            <a:r>
              <a:rPr sz="1400" dirty="0">
                <a:cs typeface="+mn-ea"/>
                <a:sym typeface="+mn-lt"/>
              </a:rPr>
              <a:t>@PostMapping("admin/mute/{userId}/{days}/{pages}")</a:t>
            </a:r>
          </a:p>
          <a:p>
            <a:pPr defTabSz="228600">
              <a:lnSpc>
                <a:spcPct val="140000"/>
              </a:lnSpc>
              <a:defRPr sz="1800"/>
            </a:pPr>
            <a:r>
              <a:rPr sz="1400" dirty="0">
                <a:cs typeface="+mn-ea"/>
                <a:sym typeface="+mn-lt"/>
              </a:rPr>
              <a:t>    public String mute(@PathVariable int userId, @PathVariable int days, @PathVariable String pages) {</a:t>
            </a:r>
          </a:p>
          <a:p>
            <a:pPr defTabSz="228600">
              <a:lnSpc>
                <a:spcPct val="140000"/>
              </a:lnSpc>
              <a:defRPr sz="1800"/>
            </a:pPr>
            <a:r>
              <a:rPr sz="1400" dirty="0">
                <a:cs typeface="+mn-ea"/>
                <a:sym typeface="+mn-lt"/>
              </a:rPr>
              <a:t>        userService.mute(userId, days);</a:t>
            </a:r>
          </a:p>
          <a:p>
            <a:pPr defTabSz="228600">
              <a:lnSpc>
                <a:spcPct val="140000"/>
              </a:lnSpc>
              <a:defRPr sz="1800"/>
            </a:pPr>
            <a:r>
              <a:rPr sz="1400" dirty="0">
                <a:cs typeface="+mn-ea"/>
                <a:sym typeface="+mn-lt"/>
              </a:rPr>
              <a:t>        return "redirect:/admin/manager.html/" + pages;</a:t>
            </a:r>
          </a:p>
          <a:p>
            <a:pPr defTabSz="228600">
              <a:lnSpc>
                <a:spcPct val="140000"/>
              </a:lnSpc>
              <a:defRPr sz="1800"/>
            </a:pPr>
            <a:r>
              <a:rPr sz="1400" dirty="0">
                <a:cs typeface="+mn-ea"/>
                <a:sym typeface="+mn-lt"/>
              </a:rPr>
              <a:t>    }</a:t>
            </a:r>
          </a:p>
          <a:p>
            <a:pPr defTabSz="228600">
              <a:lnSpc>
                <a:spcPct val="140000"/>
              </a:lnSpc>
              <a:defRPr sz="1800"/>
            </a:pPr>
            <a:r>
              <a:rPr sz="1400" dirty="0">
                <a:cs typeface="+mn-ea"/>
                <a:sym typeface="+mn-lt"/>
              </a:rPr>
              <a:t>}</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1587"/>
            <a:ext cx="12192000" cy="6858000"/>
          </a:xfrm>
          <a:prstGeom prst="rect">
            <a:avLst/>
          </a:prstGeom>
          <a:solidFill>
            <a:srgbClr val="FBFC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4425804" y="3890396"/>
            <a:ext cx="3458380" cy="583565"/>
          </a:xfrm>
          <a:prstGeom prst="rect">
            <a:avLst/>
          </a:prstGeom>
          <a:noFill/>
        </p:spPr>
        <p:txBody>
          <a:bodyPr wrap="square" rtlCol="0">
            <a:spAutoFit/>
          </a:bodyPr>
          <a:lstStyle/>
          <a:p>
            <a:pPr algn="ctr"/>
            <a:r>
              <a:rPr lang="zh-CN" altLang="en-US" sz="3200" dirty="0">
                <a:solidFill>
                  <a:srgbClr val="292725"/>
                </a:solidFill>
              </a:rPr>
              <a:t>结语</a:t>
            </a:r>
          </a:p>
        </p:txBody>
      </p:sp>
      <p:pic>
        <p:nvPicPr>
          <p:cNvPr id="10" name="图片 9"/>
          <p:cNvPicPr>
            <a:picLocks noChangeAspect="1"/>
          </p:cNvPicPr>
          <p:nvPr/>
        </p:nvPicPr>
        <p:blipFill>
          <a:blip r:embed="rId3" cstate="print">
            <a:extLst>
              <a:ext uri="{28A0092B-C50C-407E-A947-70E740481C1C}">
                <a14:useLocalDpi xmlns:a14="http://schemas.microsoft.com/office/drawing/2010/main" val="0"/>
              </a:ext>
            </a:extLst>
          </a:blip>
          <a:srcRect t="30603" r="46094" b="3094"/>
          <a:stretch>
            <a:fillRect/>
          </a:stretch>
        </p:blipFill>
        <p:spPr>
          <a:xfrm>
            <a:off x="0" y="0"/>
            <a:ext cx="6572250" cy="2686050"/>
          </a:xfrm>
          <a:custGeom>
            <a:avLst/>
            <a:gdLst>
              <a:gd name="connsiteX0" fmla="*/ 0 w 6572250"/>
              <a:gd name="connsiteY0" fmla="*/ 0 h 2686050"/>
              <a:gd name="connsiteX1" fmla="*/ 6572250 w 6572250"/>
              <a:gd name="connsiteY1" fmla="*/ 0 h 2686050"/>
              <a:gd name="connsiteX2" fmla="*/ 6572250 w 6572250"/>
              <a:gd name="connsiteY2" fmla="*/ 2686050 h 2686050"/>
              <a:gd name="connsiteX3" fmla="*/ 0 w 6572250"/>
              <a:gd name="connsiteY3" fmla="*/ 2686050 h 2686050"/>
            </a:gdLst>
            <a:ahLst/>
            <a:cxnLst>
              <a:cxn ang="0">
                <a:pos x="connsiteX0" y="connsiteY0"/>
              </a:cxn>
              <a:cxn ang="0">
                <a:pos x="connsiteX1" y="connsiteY1"/>
              </a:cxn>
              <a:cxn ang="0">
                <a:pos x="connsiteX2" y="connsiteY2"/>
              </a:cxn>
              <a:cxn ang="0">
                <a:pos x="connsiteX3" y="connsiteY3"/>
              </a:cxn>
            </a:cxnLst>
            <a:rect l="l" t="t" r="r" b="b"/>
            <a:pathLst>
              <a:path w="6572250" h="2686050">
                <a:moveTo>
                  <a:pt x="0" y="0"/>
                </a:moveTo>
                <a:lnTo>
                  <a:pt x="6572250" y="0"/>
                </a:lnTo>
                <a:lnTo>
                  <a:pt x="6572250" y="2686050"/>
                </a:lnTo>
                <a:lnTo>
                  <a:pt x="0" y="2686050"/>
                </a:lnTo>
                <a:close/>
              </a:path>
            </a:pathLst>
          </a:custGeom>
        </p:spPr>
      </p:pic>
      <p:pic>
        <p:nvPicPr>
          <p:cNvPr id="12" name="图片 11"/>
          <p:cNvPicPr>
            <a:picLocks noChangeAspect="1"/>
          </p:cNvPicPr>
          <p:nvPr/>
        </p:nvPicPr>
        <p:blipFill>
          <a:blip r:embed="rId4">
            <a:duotone>
              <a:schemeClr val="accent3">
                <a:shade val="45000"/>
                <a:satMod val="135000"/>
              </a:schemeClr>
              <a:prstClr val="white"/>
            </a:duotone>
            <a:extLst>
              <a:ext uri="{28A0092B-C50C-407E-A947-70E740481C1C}">
                <a14:useLocalDpi xmlns:a14="http://schemas.microsoft.com/office/drawing/2010/main" val="0"/>
              </a:ext>
            </a:extLst>
          </a:blip>
          <a:srcRect b="20054"/>
          <a:stretch>
            <a:fillRect/>
          </a:stretch>
        </p:blipFill>
        <p:spPr>
          <a:xfrm>
            <a:off x="4717380" y="1015136"/>
            <a:ext cx="3359819" cy="2686050"/>
          </a:xfrm>
          <a:custGeom>
            <a:avLst/>
            <a:gdLst>
              <a:gd name="connsiteX0" fmla="*/ 0 w 3359819"/>
              <a:gd name="connsiteY0" fmla="*/ 0 h 2686050"/>
              <a:gd name="connsiteX1" fmla="*/ 3359819 w 3359819"/>
              <a:gd name="connsiteY1" fmla="*/ 0 h 2686050"/>
              <a:gd name="connsiteX2" fmla="*/ 3359819 w 3359819"/>
              <a:gd name="connsiteY2" fmla="*/ 2686050 h 2686050"/>
              <a:gd name="connsiteX3" fmla="*/ 0 w 3359819"/>
              <a:gd name="connsiteY3" fmla="*/ 2686050 h 2686050"/>
            </a:gdLst>
            <a:ahLst/>
            <a:cxnLst>
              <a:cxn ang="0">
                <a:pos x="connsiteX0" y="connsiteY0"/>
              </a:cxn>
              <a:cxn ang="0">
                <a:pos x="connsiteX1" y="connsiteY1"/>
              </a:cxn>
              <a:cxn ang="0">
                <a:pos x="connsiteX2" y="connsiteY2"/>
              </a:cxn>
              <a:cxn ang="0">
                <a:pos x="connsiteX3" y="connsiteY3"/>
              </a:cxn>
            </a:cxnLst>
            <a:rect l="l" t="t" r="r" b="b"/>
            <a:pathLst>
              <a:path w="3359819" h="2686050">
                <a:moveTo>
                  <a:pt x="0" y="0"/>
                </a:moveTo>
                <a:lnTo>
                  <a:pt x="3359819" y="0"/>
                </a:lnTo>
                <a:lnTo>
                  <a:pt x="3359819" y="2686050"/>
                </a:lnTo>
                <a:lnTo>
                  <a:pt x="0" y="2686050"/>
                </a:lnTo>
                <a:close/>
              </a:path>
            </a:pathLst>
          </a:custGeom>
        </p:spPr>
      </p:pic>
      <p:sp>
        <p:nvSpPr>
          <p:cNvPr id="6" name="文本框 5"/>
          <p:cNvSpPr txBox="1"/>
          <p:nvPr/>
        </p:nvSpPr>
        <p:spPr>
          <a:xfrm>
            <a:off x="5568318" y="2186782"/>
            <a:ext cx="979172" cy="1106805"/>
          </a:xfrm>
          <a:prstGeom prst="rect">
            <a:avLst/>
          </a:prstGeom>
          <a:noFill/>
        </p:spPr>
        <p:txBody>
          <a:bodyPr wrap="square" rtlCol="0">
            <a:spAutoFit/>
          </a:bodyPr>
          <a:lstStyle/>
          <a:p>
            <a:r>
              <a:rPr lang="zh-CN" altLang="en-US" sz="6600" dirty="0">
                <a:solidFill>
                  <a:srgbClr val="3E3C3A"/>
                </a:solidFill>
                <a:latin typeface="禹卫书法行书简体" panose="02000603000000000000" pitchFamily="2" charset="-122"/>
                <a:ea typeface="禹卫书法行书简体" panose="02000603000000000000" pitchFamily="2" charset="-122"/>
                <a:sym typeface="+mn-ea"/>
              </a:rPr>
              <a:t>伍</a:t>
            </a:r>
            <a:endParaRPr lang="zh-CN" altLang="en-US" sz="6600" dirty="0">
              <a:solidFill>
                <a:srgbClr val="3E3C3A"/>
              </a:solidFill>
              <a:latin typeface="禹卫书法行书简体" panose="02000603000000000000" pitchFamily="2" charset="-122"/>
              <a:ea typeface="禹卫书法行书简体" panose="02000603000000000000" pitchFamily="2" charset="-122"/>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587"/>
            <a:ext cx="12192000" cy="6858000"/>
          </a:xfrm>
          <a:prstGeom prst="rect">
            <a:avLst/>
          </a:prstGeom>
          <a:solidFill>
            <a:srgbClr val="FBFC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p:cNvPicPr>
            <a:picLocks noChangeAspect="1"/>
          </p:cNvPicPr>
          <p:nvPr/>
        </p:nvPicPr>
        <p:blipFill>
          <a:blip r:embed="rId3"/>
          <a:stretch>
            <a:fillRect/>
          </a:stretch>
        </p:blipFill>
        <p:spPr>
          <a:xfrm>
            <a:off x="2444180" y="566680"/>
            <a:ext cx="7303641" cy="5724640"/>
          </a:xfrm>
          <a:prstGeom prst="rect">
            <a:avLst/>
          </a:prstGeom>
        </p:spPr>
      </p:pic>
      <p:sp>
        <p:nvSpPr>
          <p:cNvPr id="786" name="Shape 786"/>
          <p:cNvSpPr/>
          <p:nvPr/>
        </p:nvSpPr>
        <p:spPr>
          <a:xfrm>
            <a:off x="2058670" y="1560513"/>
            <a:ext cx="8329295" cy="4526915"/>
          </a:xfrm>
          <a:prstGeom prst="rect">
            <a:avLst/>
          </a:prstGeom>
          <a:ln w="12700">
            <a:miter lim="400000"/>
          </a:ln>
        </p:spPr>
        <p:txBody>
          <a:bodyPr wrap="square" lIns="25400" tIns="25400" rIns="25400" bIns="25400" anchor="ctr">
            <a:spAutoFit/>
          </a:bodyPr>
          <a:lstStyle/>
          <a:p>
            <a:pPr defTabSz="228600">
              <a:lnSpc>
                <a:spcPct val="140000"/>
              </a:lnSpc>
              <a:defRPr sz="1800"/>
            </a:pPr>
            <a:r>
              <a:rPr lang="en-US" altLang="zh-CN" sz="1600" dirty="0">
                <a:cs typeface="+mn-ea"/>
                <a:sym typeface="+mn-lt"/>
              </a:rPr>
              <a:t>		</a:t>
            </a:r>
            <a:r>
              <a:rPr lang="zh-CN" sz="1600" dirty="0">
                <a:cs typeface="+mn-ea"/>
                <a:sym typeface="+mn-lt"/>
              </a:rPr>
              <a:t>在本次毕业设计过程中，有幸得到了李晋老师细心的指导与支持，以至于我能够顺利完这次毕业设计，这起到了非常关键性的作用。在此深表敬意!</a:t>
            </a:r>
          </a:p>
          <a:p>
            <a:pPr defTabSz="228600">
              <a:lnSpc>
                <a:spcPct val="140000"/>
              </a:lnSpc>
              <a:defRPr sz="1800"/>
            </a:pPr>
            <a:r>
              <a:rPr lang="zh-CN" sz="1600" dirty="0">
                <a:cs typeface="+mn-ea"/>
                <a:sym typeface="+mn-lt"/>
              </a:rPr>
              <a:t>时光荏苒，日月如梭，大学四年时光如白驹过隙，这次毕业论文不仅是一个任务，更是我将</a:t>
            </a:r>
            <a:r>
              <a:rPr lang="en-US" altLang="zh-CN" sz="1600" dirty="0">
                <a:cs typeface="+mn-ea"/>
                <a:sym typeface="+mn-lt"/>
              </a:rPr>
              <a:t>			</a:t>
            </a:r>
            <a:r>
              <a:rPr lang="zh-CN" sz="1600" dirty="0">
                <a:cs typeface="+mn-ea"/>
                <a:sym typeface="+mn-lt"/>
              </a:rPr>
              <a:t>知识用于实践并锻炼我动手能力的一个契机，一个将理论与实际相结合的机会。</a:t>
            </a:r>
          </a:p>
          <a:p>
            <a:pPr defTabSz="228600">
              <a:lnSpc>
                <a:spcPct val="140000"/>
              </a:lnSpc>
              <a:defRPr sz="1800"/>
            </a:pPr>
            <a:r>
              <a:rPr lang="zh-CN" sz="1600" dirty="0">
                <a:cs typeface="+mn-ea"/>
                <a:sym typeface="+mn-lt"/>
              </a:rPr>
              <a:t>通过本次微博系统的设计，我极大地提高了我的问题解决能力，而不是像平时一样只局限于课堂上的理论知识，从一开始的手忙脚乱和到处查阅资料，到现在编写完整个系统，从当初拟定题目到编写完毕业论文设计，经历了很长时间，期间我逐渐认识到自己能力的不足和实践经验的欠缺，并在完成任务的过程中一步一步地积累经验和知识，归纳总结了平时的积累的心得，才顺利地完成这次毕业设计。</a:t>
            </a:r>
          </a:p>
          <a:p>
            <a:pPr defTabSz="228600">
              <a:lnSpc>
                <a:spcPct val="140000"/>
              </a:lnSpc>
              <a:defRPr sz="1800"/>
            </a:pPr>
            <a:r>
              <a:rPr lang="en-US" altLang="zh-CN" sz="1600" dirty="0">
                <a:cs typeface="+mn-ea"/>
                <a:sym typeface="+mn-lt"/>
              </a:rPr>
              <a:t>		</a:t>
            </a:r>
            <a:r>
              <a:rPr lang="zh-CN" sz="1600" dirty="0">
                <a:cs typeface="+mn-ea"/>
                <a:sym typeface="+mn-lt"/>
              </a:rPr>
              <a:t>在这里我要感谢的有：我的学校、专业、我的指导老师、还有期间对我有重大帮助的同学、同事、以及理解我的家人。在这段时间的学习与设计的过程中，离不开它们的支持和建议，他们在我的本科大学生活中留下了难忘的回忆，再次衷心老师在百忙之中关心我的毕业设计的进度和我的就业情况。</a:t>
            </a:r>
          </a:p>
        </p:txBody>
      </p:sp>
      <p:sp>
        <p:nvSpPr>
          <p:cNvPr id="11" name="Shape 781"/>
          <p:cNvSpPr/>
          <p:nvPr/>
        </p:nvSpPr>
        <p:spPr>
          <a:xfrm>
            <a:off x="5515106" y="731067"/>
            <a:ext cx="2025651" cy="4826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9601" y="0"/>
                </a:lnTo>
                <a:lnTo>
                  <a:pt x="21600" y="10779"/>
                </a:lnTo>
                <a:lnTo>
                  <a:pt x="19644" y="21600"/>
                </a:lnTo>
                <a:lnTo>
                  <a:pt x="131" y="21600"/>
                </a:lnTo>
              </a:path>
            </a:pathLst>
          </a:custGeom>
          <a:ln w="12700">
            <a:solidFill>
              <a:schemeClr val="accent3"/>
            </a:solidFill>
            <a:miter lim="400000"/>
          </a:ln>
        </p:spPr>
        <p:txBody>
          <a:bodyPr lIns="0" tIns="0" rIns="0" bIns="0" anchor="ctr"/>
          <a:lstStyle/>
          <a:p>
            <a:pPr lvl="0"/>
            <a:endParaRPr sz="2400">
              <a:cs typeface="+mn-ea"/>
              <a:sym typeface="+mn-lt"/>
            </a:endParaRPr>
          </a:p>
        </p:txBody>
      </p:sp>
      <p:sp>
        <p:nvSpPr>
          <p:cNvPr id="12" name="Shape 783"/>
          <p:cNvSpPr/>
          <p:nvPr/>
        </p:nvSpPr>
        <p:spPr>
          <a:xfrm>
            <a:off x="4880285" y="654507"/>
            <a:ext cx="635000" cy="6350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accent3"/>
          </a:solidFill>
          <a:ln w="12700" cap="flat">
            <a:noFill/>
            <a:miter lim="400000"/>
          </a:ln>
          <a:effectLst/>
        </p:spPr>
        <p:txBody>
          <a:bodyPr wrap="square" lIns="0" tIns="0" rIns="0" bIns="0" numCol="1" anchor="ctr">
            <a:noAutofit/>
          </a:bodyPr>
          <a:lstStyle/>
          <a:p>
            <a:pPr defTabSz="292100">
              <a:defRPr sz="4000">
                <a:solidFill>
                  <a:srgbClr val="FFFFFF"/>
                </a:solidFill>
                <a:effectLst>
                  <a:outerShdw blurRad="38100" dist="12700" dir="5400000" rotWithShape="0">
                    <a:srgbClr val="000000">
                      <a:alpha val="50000"/>
                    </a:srgbClr>
                  </a:outerShdw>
                </a:effectLst>
              </a:defRPr>
            </a:pPr>
            <a:endParaRPr sz="5335">
              <a:cs typeface="+mn-ea"/>
              <a:sym typeface="+mn-lt"/>
            </a:endParaRPr>
          </a:p>
        </p:txBody>
      </p:sp>
      <p:sp>
        <p:nvSpPr>
          <p:cNvPr id="13" name="文本框 12"/>
          <p:cNvSpPr txBox="1"/>
          <p:nvPr/>
        </p:nvSpPr>
        <p:spPr>
          <a:xfrm>
            <a:off x="6049948" y="812866"/>
            <a:ext cx="1579196" cy="368300"/>
          </a:xfrm>
          <a:prstGeom prst="rect">
            <a:avLst/>
          </a:prstGeom>
          <a:noFill/>
        </p:spPr>
        <p:txBody>
          <a:bodyPr wrap="square" rtlCol="0">
            <a:spAutoFit/>
          </a:bodyPr>
          <a:lstStyle/>
          <a:p>
            <a:r>
              <a:rPr lang="zh-CN" altLang="en-US" b="1" dirty="0">
                <a:cs typeface="+mn-ea"/>
                <a:sym typeface="+mn-lt"/>
              </a:rPr>
              <a:t>结语</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587"/>
            <a:ext cx="12192000" cy="6858000"/>
          </a:xfrm>
          <a:prstGeom prst="rect">
            <a:avLst/>
          </a:prstGeom>
          <a:solidFill>
            <a:srgbClr val="FBFC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p:cNvPicPr>
            <a:picLocks noChangeAspect="1"/>
          </p:cNvPicPr>
          <p:nvPr/>
        </p:nvPicPr>
        <p:blipFill>
          <a:blip r:embed="rId3"/>
          <a:stretch>
            <a:fillRect/>
          </a:stretch>
        </p:blipFill>
        <p:spPr>
          <a:xfrm>
            <a:off x="2444180" y="566680"/>
            <a:ext cx="7303641" cy="5724640"/>
          </a:xfrm>
          <a:prstGeom prst="rect">
            <a:avLst/>
          </a:prstGeom>
        </p:spPr>
      </p:pic>
      <p:sp>
        <p:nvSpPr>
          <p:cNvPr id="786" name="Shape 786"/>
          <p:cNvSpPr/>
          <p:nvPr/>
        </p:nvSpPr>
        <p:spPr>
          <a:xfrm>
            <a:off x="2058670" y="1212997"/>
            <a:ext cx="8329295" cy="5221942"/>
          </a:xfrm>
          <a:prstGeom prst="rect">
            <a:avLst/>
          </a:prstGeom>
          <a:ln w="12700">
            <a:miter lim="400000"/>
          </a:ln>
        </p:spPr>
        <p:txBody>
          <a:bodyPr wrap="square" lIns="25400" tIns="25400" rIns="25400" bIns="25400" anchor="ctr">
            <a:spAutoFit/>
          </a:bodyPr>
          <a:lstStyle/>
          <a:p>
            <a:r>
              <a:rPr lang="en-US" altLang="zh-CN" sz="1600" dirty="0"/>
              <a:t>[1] </a:t>
            </a:r>
            <a:r>
              <a:rPr lang="zh-CN" altLang="zh-CN" sz="1600" dirty="0"/>
              <a:t>倪海顺</a:t>
            </a:r>
            <a:r>
              <a:rPr lang="en-US" altLang="zh-CN" sz="1600" dirty="0"/>
              <a:t>.</a:t>
            </a:r>
            <a:r>
              <a:rPr lang="zh-CN" altLang="zh-CN" sz="1600" dirty="0"/>
              <a:t>计算机软件开发的</a:t>
            </a:r>
            <a:r>
              <a:rPr lang="en-US" altLang="zh-CN" sz="1600" dirty="0"/>
              <a:t>Java</a:t>
            </a:r>
            <a:r>
              <a:rPr lang="zh-CN" altLang="zh-CN" sz="1600" dirty="0"/>
              <a:t>编程语言应用探讨</a:t>
            </a:r>
            <a:r>
              <a:rPr lang="en-US" altLang="zh-CN" sz="1600" dirty="0"/>
              <a:t>[J].</a:t>
            </a:r>
            <a:r>
              <a:rPr lang="zh-CN" altLang="zh-CN" sz="1600" dirty="0"/>
              <a:t>信息与电脑</a:t>
            </a:r>
            <a:r>
              <a:rPr lang="en-US" altLang="zh-CN" sz="1600" dirty="0"/>
              <a:t>,2019:P60-61.</a:t>
            </a:r>
            <a:endParaRPr lang="zh-CN" altLang="zh-CN" sz="1600" dirty="0"/>
          </a:p>
          <a:p>
            <a:r>
              <a:rPr lang="en-US" altLang="zh-CN" sz="1600" dirty="0"/>
              <a:t>[2] </a:t>
            </a:r>
            <a:r>
              <a:rPr lang="zh-CN" altLang="zh-CN" sz="1600" dirty="0"/>
              <a:t>党岳雷</a:t>
            </a:r>
            <a:r>
              <a:rPr lang="en-US" altLang="zh-CN" sz="1600" dirty="0"/>
              <a:t>.</a:t>
            </a:r>
            <a:r>
              <a:rPr lang="zh-CN" altLang="zh-CN" sz="1600" dirty="0"/>
              <a:t>基于</a:t>
            </a:r>
            <a:r>
              <a:rPr lang="en-US" altLang="zh-CN" sz="1600" dirty="0"/>
              <a:t>Java</a:t>
            </a:r>
            <a:r>
              <a:rPr lang="zh-CN" altLang="zh-CN" sz="1600" dirty="0"/>
              <a:t>语言的高校体育信息化</a:t>
            </a:r>
            <a:r>
              <a:rPr lang="en-US" altLang="zh-CN" sz="1600" dirty="0"/>
              <a:t>APP</a:t>
            </a:r>
            <a:r>
              <a:rPr lang="zh-CN" altLang="zh-CN" sz="1600" dirty="0"/>
              <a:t>设计</a:t>
            </a:r>
            <a:r>
              <a:rPr lang="en-US" altLang="zh-CN" sz="1600" dirty="0"/>
              <a:t>[J].</a:t>
            </a:r>
            <a:r>
              <a:rPr lang="zh-CN" altLang="zh-CN" sz="1600" dirty="0"/>
              <a:t>微型电脑应用</a:t>
            </a:r>
            <a:r>
              <a:rPr lang="en-US" altLang="zh-CN" sz="1600" dirty="0"/>
              <a:t>,2019 (01):P119-121.</a:t>
            </a:r>
            <a:endParaRPr lang="zh-CN" altLang="zh-CN" sz="1600" dirty="0"/>
          </a:p>
          <a:p>
            <a:r>
              <a:rPr lang="en-US" altLang="zh-CN" sz="1600" dirty="0"/>
              <a:t>[3] </a:t>
            </a:r>
            <a:r>
              <a:rPr lang="zh-CN" altLang="zh-CN" sz="1600" dirty="0"/>
              <a:t>马寅璞，孔阳坤</a:t>
            </a:r>
            <a:r>
              <a:rPr lang="en-US" altLang="zh-CN" sz="1600" dirty="0"/>
              <a:t>.</a:t>
            </a:r>
            <a:r>
              <a:rPr lang="zh-CN" altLang="zh-CN" sz="1600" dirty="0"/>
              <a:t>用</a:t>
            </a:r>
            <a:r>
              <a:rPr lang="en-US" altLang="zh-CN" sz="1600" dirty="0"/>
              <a:t>Java</a:t>
            </a:r>
            <a:r>
              <a:rPr lang="zh-CN" altLang="zh-CN" sz="1600" dirty="0"/>
              <a:t>实现一个推箱子游戏</a:t>
            </a:r>
            <a:r>
              <a:rPr lang="en-US" altLang="zh-CN" sz="1600" dirty="0"/>
              <a:t>[J].</a:t>
            </a:r>
            <a:r>
              <a:rPr lang="zh-CN" altLang="zh-CN" sz="1600" dirty="0"/>
              <a:t>技术与市场，</a:t>
            </a:r>
            <a:r>
              <a:rPr lang="en-US" altLang="zh-CN" sz="1600" dirty="0"/>
              <a:t>2019,26</a:t>
            </a:r>
            <a:r>
              <a:rPr lang="zh-CN" altLang="zh-CN" sz="1600" dirty="0"/>
              <a:t>（</a:t>
            </a:r>
            <a:r>
              <a:rPr lang="en-US" altLang="zh-CN" sz="1600" dirty="0"/>
              <a:t>02</a:t>
            </a:r>
            <a:r>
              <a:rPr lang="zh-CN" altLang="zh-CN" sz="1600" dirty="0"/>
              <a:t>）</a:t>
            </a:r>
            <a:r>
              <a:rPr lang="en-US" altLang="zh-CN" sz="1600" dirty="0"/>
              <a:t>:P82-83.</a:t>
            </a:r>
            <a:endParaRPr lang="zh-CN" altLang="zh-CN" sz="1600" dirty="0"/>
          </a:p>
          <a:p>
            <a:r>
              <a:rPr lang="en-US" altLang="zh-CN" sz="1600" dirty="0"/>
              <a:t>[4] </a:t>
            </a:r>
            <a:r>
              <a:rPr lang="zh-CN" altLang="zh-CN" sz="1600" dirty="0"/>
              <a:t>罗超，龙侃</a:t>
            </a:r>
            <a:r>
              <a:rPr lang="en-US" altLang="zh-CN" sz="1600" dirty="0"/>
              <a:t>.</a:t>
            </a:r>
            <a:r>
              <a:rPr lang="zh-CN" altLang="zh-CN" sz="1600" dirty="0"/>
              <a:t>基于</a:t>
            </a:r>
            <a:r>
              <a:rPr lang="en-US" altLang="zh-CN" sz="1600" dirty="0"/>
              <a:t>Java</a:t>
            </a:r>
            <a:r>
              <a:rPr lang="zh-CN" altLang="zh-CN" sz="1600" dirty="0"/>
              <a:t>的企业进销存系统的设计和实现</a:t>
            </a:r>
            <a:r>
              <a:rPr lang="en-US" altLang="zh-CN" sz="1600" dirty="0"/>
              <a:t>[J].</a:t>
            </a:r>
            <a:r>
              <a:rPr lang="zh-CN" altLang="zh-CN" sz="1600" dirty="0"/>
              <a:t>信息记录材料</a:t>
            </a:r>
            <a:r>
              <a:rPr lang="en-US" altLang="zh-CN" sz="1600" dirty="0"/>
              <a:t>,2019 (02):P207-208.</a:t>
            </a:r>
            <a:endParaRPr lang="zh-CN" altLang="zh-CN" sz="1600" dirty="0"/>
          </a:p>
          <a:p>
            <a:r>
              <a:rPr lang="en-US" altLang="zh-CN" sz="1600" dirty="0"/>
              <a:t>[5] </a:t>
            </a:r>
            <a:r>
              <a:rPr lang="zh-CN" altLang="zh-CN" sz="1600" dirty="0"/>
              <a:t>胡彬，田磊</a:t>
            </a:r>
            <a:r>
              <a:rPr lang="en-US" altLang="zh-CN" sz="1600" dirty="0"/>
              <a:t>.</a:t>
            </a:r>
            <a:r>
              <a:rPr lang="zh-CN" altLang="zh-CN" sz="1600" dirty="0"/>
              <a:t>三维仿真及</a:t>
            </a:r>
            <a:r>
              <a:rPr lang="en-US" altLang="zh-CN" sz="1600" dirty="0"/>
              <a:t>Java</a:t>
            </a:r>
            <a:r>
              <a:rPr lang="zh-CN" altLang="zh-CN" sz="1600" dirty="0"/>
              <a:t>在拖拉机液压零件设计中的应用</a:t>
            </a:r>
            <a:r>
              <a:rPr lang="en-US" altLang="zh-CN" sz="1600" dirty="0"/>
              <a:t>[J].</a:t>
            </a:r>
            <a:r>
              <a:rPr lang="zh-CN" altLang="zh-CN" sz="1600" dirty="0"/>
              <a:t>农机化研究</a:t>
            </a:r>
            <a:r>
              <a:rPr lang="en-US" altLang="zh-CN" sz="1600" dirty="0"/>
              <a:t>,2019(03):P250-253.</a:t>
            </a:r>
            <a:endParaRPr lang="zh-CN" altLang="zh-CN" sz="1600" dirty="0"/>
          </a:p>
          <a:p>
            <a:r>
              <a:rPr lang="en-US" altLang="zh-CN" sz="1600" dirty="0"/>
              <a:t>[6] </a:t>
            </a:r>
            <a:r>
              <a:rPr lang="zh-CN" altLang="zh-CN" sz="1600" dirty="0"/>
              <a:t>程亚维，王东霞</a:t>
            </a:r>
            <a:r>
              <a:rPr lang="en-US" altLang="zh-CN" sz="1600" dirty="0"/>
              <a:t>.</a:t>
            </a:r>
            <a:r>
              <a:rPr lang="zh-CN" altLang="zh-CN" sz="1600" dirty="0"/>
              <a:t>基于</a:t>
            </a:r>
            <a:r>
              <a:rPr lang="en-US" altLang="zh-CN" sz="1600" dirty="0"/>
              <a:t>Java</a:t>
            </a:r>
            <a:r>
              <a:rPr lang="zh-CN" altLang="zh-CN" sz="1600" dirty="0"/>
              <a:t>的农机作业调度管理</a:t>
            </a:r>
            <a:r>
              <a:rPr lang="en-US" altLang="zh-CN" sz="1600" dirty="0"/>
              <a:t>Web</a:t>
            </a:r>
            <a:r>
              <a:rPr lang="zh-CN" altLang="zh-CN" sz="1600" dirty="0"/>
              <a:t>平台架构技术研究</a:t>
            </a:r>
            <a:r>
              <a:rPr lang="en-US" altLang="zh-CN" sz="1600" dirty="0"/>
              <a:t>[J].</a:t>
            </a:r>
            <a:r>
              <a:rPr lang="zh-CN" altLang="zh-CN" sz="1600" dirty="0"/>
              <a:t>农机化研究</a:t>
            </a:r>
            <a:r>
              <a:rPr lang="en-US" altLang="zh-CN" sz="1600" dirty="0"/>
              <a:t>,2019(10):P224-228.</a:t>
            </a:r>
            <a:endParaRPr lang="zh-CN" altLang="zh-CN" sz="1600" dirty="0"/>
          </a:p>
          <a:p>
            <a:r>
              <a:rPr lang="en-US" altLang="zh-CN" sz="1600" dirty="0"/>
              <a:t>[7] </a:t>
            </a:r>
            <a:r>
              <a:rPr lang="zh-CN" altLang="zh-CN" sz="1600" dirty="0"/>
              <a:t>段韶鹏，温文豪，轩春青</a:t>
            </a:r>
            <a:r>
              <a:rPr lang="en-US" altLang="zh-CN" sz="1600" dirty="0"/>
              <a:t>.</a:t>
            </a:r>
            <a:r>
              <a:rPr lang="zh-CN" altLang="zh-CN" sz="1600" dirty="0"/>
              <a:t>基于</a:t>
            </a:r>
            <a:r>
              <a:rPr lang="en-US" altLang="zh-CN" sz="1600" dirty="0"/>
              <a:t>Java</a:t>
            </a:r>
            <a:r>
              <a:rPr lang="zh-CN" altLang="zh-CN" sz="1600" dirty="0"/>
              <a:t>的混合数据结构教学演示系统优化设计</a:t>
            </a:r>
            <a:r>
              <a:rPr lang="en-US" altLang="zh-CN" sz="1600" dirty="0"/>
              <a:t>[J].</a:t>
            </a:r>
            <a:r>
              <a:rPr lang="zh-CN" altLang="zh-CN" sz="1600" dirty="0"/>
              <a:t>信息与电脑</a:t>
            </a:r>
            <a:r>
              <a:rPr lang="en-US" altLang="zh-CN" sz="1600" dirty="0"/>
              <a:t>,2019(01):100-101.</a:t>
            </a:r>
            <a:endParaRPr lang="zh-CN" altLang="zh-CN" sz="1600" dirty="0"/>
          </a:p>
          <a:p>
            <a:r>
              <a:rPr lang="en-US" altLang="zh-CN" sz="1600" dirty="0"/>
              <a:t>[8] </a:t>
            </a:r>
            <a:r>
              <a:rPr lang="en-US" altLang="zh-CN" sz="1600" dirty="0" err="1"/>
              <a:t>CraigWalls,RyanBreidenBach</a:t>
            </a:r>
            <a:r>
              <a:rPr lang="en-US" altLang="zh-CN" sz="1600" dirty="0"/>
              <a:t>. </a:t>
            </a:r>
            <a:r>
              <a:rPr lang="en-US" altLang="zh-CN" sz="1600" dirty="0" err="1"/>
              <a:t>SpringInAction</a:t>
            </a:r>
            <a:r>
              <a:rPr lang="en-US" altLang="zh-CN" sz="1600" dirty="0"/>
              <a:t>. ManningPub1ications,2019</a:t>
            </a:r>
            <a:endParaRPr lang="zh-CN" altLang="zh-CN" sz="1600" dirty="0"/>
          </a:p>
          <a:p>
            <a:r>
              <a:rPr lang="en-US" altLang="zh-CN" sz="1600" dirty="0"/>
              <a:t>[9] </a:t>
            </a:r>
            <a:r>
              <a:rPr lang="en-US" altLang="zh-CN" sz="1600" dirty="0" err="1"/>
              <a:t>JoshuaBloch</a:t>
            </a:r>
            <a:r>
              <a:rPr lang="en-US" altLang="zh-CN" sz="1600" dirty="0"/>
              <a:t>. </a:t>
            </a:r>
            <a:r>
              <a:rPr lang="en-US" altLang="zh-CN" sz="1600" dirty="0" err="1"/>
              <a:t>EffectiveJava</a:t>
            </a:r>
            <a:r>
              <a:rPr lang="en-US" altLang="zh-CN" sz="1600" dirty="0"/>
              <a:t>. Piscataway,N.J:IEEEPress,2O19</a:t>
            </a:r>
            <a:endParaRPr lang="zh-CN" altLang="zh-CN" sz="1600" dirty="0"/>
          </a:p>
          <a:p>
            <a:r>
              <a:rPr lang="en-US" altLang="zh-CN" sz="1600" dirty="0"/>
              <a:t>[10] </a:t>
            </a:r>
            <a:r>
              <a:rPr lang="en-US" altLang="zh-CN" sz="1600" dirty="0" err="1"/>
              <a:t>Hohzak</a:t>
            </a:r>
            <a:r>
              <a:rPr lang="en-US" altLang="zh-CN" sz="1600" dirty="0"/>
              <a:t> </a:t>
            </a:r>
            <a:r>
              <a:rPr lang="en-US" altLang="zh-CN" sz="1600" dirty="0" err="1"/>
              <a:t>iR,MaeharaH</a:t>
            </a:r>
            <a:r>
              <a:rPr lang="en-US" altLang="zh-CN" sz="1600" dirty="0"/>
              <a:t>. </a:t>
            </a:r>
            <a:r>
              <a:rPr lang="en-US" altLang="zh-CN" sz="1600" dirty="0" err="1"/>
              <a:t>Asingle</a:t>
            </a:r>
            <a:r>
              <a:rPr lang="en-US" altLang="zh-CN" sz="1600" dirty="0"/>
              <a:t>-</a:t>
            </a:r>
            <a:r>
              <a:rPr lang="en-US" altLang="zh-CN" sz="1600" dirty="0" err="1"/>
              <a:t>shotgameofmulti</a:t>
            </a:r>
            <a:r>
              <a:rPr lang="en-US" altLang="zh-CN" sz="1600" dirty="0"/>
              <a:t>-period inspection. European Journal of 0perational Research,2019(3):P1410-1418</a:t>
            </a:r>
            <a:endParaRPr lang="zh-CN" altLang="zh-CN" sz="1600" dirty="0"/>
          </a:p>
          <a:p>
            <a:r>
              <a:rPr lang="en-US" altLang="zh-CN" sz="1600" dirty="0"/>
              <a:t>[11]</a:t>
            </a:r>
            <a:r>
              <a:rPr lang="zh-CN" altLang="zh-CN" sz="1600" dirty="0"/>
              <a:t>左冰</a:t>
            </a:r>
            <a:r>
              <a:rPr lang="en-US" altLang="zh-CN" sz="1600" dirty="0"/>
              <a:t>.</a:t>
            </a:r>
            <a:r>
              <a:rPr lang="zh-CN" altLang="zh-CN" sz="1600" dirty="0"/>
              <a:t>移动</a:t>
            </a:r>
            <a:r>
              <a:rPr lang="en-US" altLang="zh-CN" sz="1600" dirty="0"/>
              <a:t>OA“</a:t>
            </a:r>
            <a:r>
              <a:rPr lang="zh-CN" altLang="zh-CN" sz="1600" dirty="0"/>
              <a:t>微</a:t>
            </a:r>
            <a:r>
              <a:rPr lang="en-US" altLang="zh-CN" sz="1600" dirty="0"/>
              <a:t>”</a:t>
            </a:r>
            <a:r>
              <a:rPr lang="zh-CN" altLang="zh-CN" sz="1600" dirty="0"/>
              <a:t>系统的应用与开发</a:t>
            </a:r>
            <a:r>
              <a:rPr lang="en-US" altLang="zh-CN" sz="1600" dirty="0"/>
              <a:t>[J].</a:t>
            </a:r>
            <a:r>
              <a:rPr lang="zh-CN" altLang="zh-CN" sz="1600" dirty="0"/>
              <a:t>数字通信世界</a:t>
            </a:r>
            <a:r>
              <a:rPr lang="en-US" altLang="zh-CN" sz="1600" dirty="0"/>
              <a:t>,2019(02):P67-80.</a:t>
            </a:r>
            <a:endParaRPr lang="zh-CN" altLang="zh-CN" sz="1600" dirty="0"/>
          </a:p>
          <a:p>
            <a:r>
              <a:rPr lang="en-US" altLang="zh-CN" sz="1600" dirty="0"/>
              <a:t>[12]</a:t>
            </a:r>
            <a:r>
              <a:rPr lang="zh-CN" altLang="zh-CN" sz="1600" dirty="0"/>
              <a:t>何欢</a:t>
            </a:r>
            <a:r>
              <a:rPr lang="en-US" altLang="zh-CN" sz="1600" dirty="0"/>
              <a:t>.</a:t>
            </a:r>
            <a:r>
              <a:rPr lang="zh-CN" altLang="zh-CN" sz="1600" dirty="0"/>
              <a:t>移动</a:t>
            </a:r>
            <a:r>
              <a:rPr lang="en-US" altLang="zh-CN" sz="1600" dirty="0"/>
              <a:t>OA</a:t>
            </a:r>
            <a:r>
              <a:rPr lang="zh-CN" altLang="zh-CN" sz="1600" dirty="0"/>
              <a:t>系统建设方案</a:t>
            </a:r>
            <a:r>
              <a:rPr lang="en-US" altLang="zh-CN" sz="1600" dirty="0"/>
              <a:t>[J].</a:t>
            </a:r>
            <a:r>
              <a:rPr lang="zh-CN" altLang="zh-CN" sz="1600" dirty="0"/>
              <a:t>网络安全和信息化</a:t>
            </a:r>
            <a:r>
              <a:rPr lang="en-US" altLang="zh-CN" sz="1600" dirty="0"/>
              <a:t>,2019(01):P45-47.</a:t>
            </a:r>
            <a:endParaRPr lang="zh-CN" altLang="zh-CN" sz="1600" dirty="0"/>
          </a:p>
          <a:p>
            <a:r>
              <a:rPr lang="en-US" altLang="zh-CN" sz="1600" dirty="0"/>
              <a:t>[13]</a:t>
            </a:r>
            <a:r>
              <a:rPr lang="zh-CN" altLang="zh-CN" sz="1600" dirty="0"/>
              <a:t>胡亦昂</a:t>
            </a:r>
            <a:r>
              <a:rPr lang="en-US" altLang="zh-CN" sz="1600" dirty="0"/>
              <a:t>.</a:t>
            </a:r>
            <a:r>
              <a:rPr lang="zh-CN" altLang="zh-CN" sz="1600" dirty="0"/>
              <a:t>基于移动互联网的办公自动化系统设计研究</a:t>
            </a:r>
            <a:r>
              <a:rPr lang="en-US" altLang="zh-CN" sz="1600" dirty="0"/>
              <a:t>[J].</a:t>
            </a:r>
            <a:r>
              <a:rPr lang="zh-CN" altLang="zh-CN" sz="1600" dirty="0"/>
              <a:t>电信工程技术与标准化</a:t>
            </a:r>
            <a:r>
              <a:rPr lang="en-US" altLang="zh-CN" sz="1600" dirty="0"/>
              <a:t>,2018,31(03):P43-47.</a:t>
            </a:r>
            <a:endParaRPr lang="zh-CN" altLang="zh-CN" sz="1600" dirty="0"/>
          </a:p>
          <a:p>
            <a:r>
              <a:rPr lang="en-US" altLang="zh-CN" sz="1600" dirty="0"/>
              <a:t>[14]</a:t>
            </a:r>
            <a:r>
              <a:rPr lang="zh-CN" altLang="zh-CN" sz="1600" dirty="0"/>
              <a:t>刘彤</a:t>
            </a:r>
            <a:r>
              <a:rPr lang="en-US" altLang="zh-CN" sz="1600" dirty="0"/>
              <a:t>.</a:t>
            </a:r>
            <a:r>
              <a:rPr lang="zh-CN" altLang="zh-CN" sz="1600" dirty="0"/>
              <a:t>基于微服务架构平台在</a:t>
            </a:r>
            <a:r>
              <a:rPr lang="en-US" altLang="zh-CN" sz="1600" dirty="0"/>
              <a:t>OA</a:t>
            </a:r>
            <a:r>
              <a:rPr lang="zh-CN" altLang="zh-CN" sz="1600" dirty="0"/>
              <a:t>系统中的设计与实现</a:t>
            </a:r>
            <a:r>
              <a:rPr lang="en-US" altLang="zh-CN" sz="1600" dirty="0"/>
              <a:t>[J].</a:t>
            </a:r>
            <a:r>
              <a:rPr lang="zh-CN" altLang="zh-CN" sz="1600" dirty="0"/>
              <a:t>民航管理</a:t>
            </a:r>
            <a:r>
              <a:rPr lang="en-US" altLang="zh-CN" sz="1600" dirty="0"/>
              <a:t>,2018:P73-76.</a:t>
            </a:r>
            <a:endParaRPr lang="zh-CN" altLang="zh-CN" sz="1600" dirty="0"/>
          </a:p>
          <a:p>
            <a:r>
              <a:rPr lang="en-US" altLang="zh-CN" sz="1600" dirty="0"/>
              <a:t>[15]</a:t>
            </a:r>
            <a:r>
              <a:rPr lang="zh-CN" altLang="zh-CN" sz="1600" dirty="0"/>
              <a:t>简鹏</a:t>
            </a:r>
            <a:r>
              <a:rPr lang="en-US" altLang="zh-CN" sz="1600" dirty="0"/>
              <a:t>. </a:t>
            </a:r>
            <a:r>
              <a:rPr lang="zh-CN" altLang="zh-CN" sz="1600" dirty="0"/>
              <a:t>一种基于移动互联网的工作流系统设计及实现</a:t>
            </a:r>
            <a:r>
              <a:rPr lang="en-US" altLang="zh-CN" sz="1600" dirty="0"/>
              <a:t>[D].</a:t>
            </a:r>
            <a:r>
              <a:rPr lang="zh-CN" altLang="zh-CN" sz="1600" dirty="0"/>
              <a:t>武汉邮电科学研究院</a:t>
            </a:r>
            <a:r>
              <a:rPr lang="en-US" altLang="zh-CN" sz="1600" dirty="0"/>
              <a:t>,2018</a:t>
            </a:r>
            <a:endParaRPr lang="zh-CN" altLang="zh-CN" sz="1600" dirty="0"/>
          </a:p>
        </p:txBody>
      </p:sp>
      <p:sp>
        <p:nvSpPr>
          <p:cNvPr id="11" name="Shape 781"/>
          <p:cNvSpPr/>
          <p:nvPr/>
        </p:nvSpPr>
        <p:spPr>
          <a:xfrm>
            <a:off x="5515106" y="321765"/>
            <a:ext cx="2025651" cy="4826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9601" y="0"/>
                </a:lnTo>
                <a:lnTo>
                  <a:pt x="21600" y="10779"/>
                </a:lnTo>
                <a:lnTo>
                  <a:pt x="19644" y="21600"/>
                </a:lnTo>
                <a:lnTo>
                  <a:pt x="131" y="21600"/>
                </a:lnTo>
              </a:path>
            </a:pathLst>
          </a:custGeom>
          <a:ln w="12700">
            <a:solidFill>
              <a:schemeClr val="accent3"/>
            </a:solidFill>
            <a:miter lim="400000"/>
          </a:ln>
        </p:spPr>
        <p:txBody>
          <a:bodyPr lIns="0" tIns="0" rIns="0" bIns="0" anchor="ctr"/>
          <a:lstStyle/>
          <a:p>
            <a:pPr lvl="0"/>
            <a:endParaRPr sz="2400">
              <a:cs typeface="+mn-ea"/>
              <a:sym typeface="+mn-lt"/>
            </a:endParaRPr>
          </a:p>
        </p:txBody>
      </p:sp>
      <p:sp>
        <p:nvSpPr>
          <p:cNvPr id="12" name="Shape 783"/>
          <p:cNvSpPr/>
          <p:nvPr/>
        </p:nvSpPr>
        <p:spPr>
          <a:xfrm>
            <a:off x="4880285" y="245205"/>
            <a:ext cx="635000" cy="6350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accent3"/>
          </a:solidFill>
          <a:ln w="12700" cap="flat">
            <a:noFill/>
            <a:miter lim="400000"/>
          </a:ln>
          <a:effectLst/>
        </p:spPr>
        <p:txBody>
          <a:bodyPr wrap="square" lIns="0" tIns="0" rIns="0" bIns="0" numCol="1" anchor="ctr">
            <a:noAutofit/>
          </a:bodyPr>
          <a:lstStyle/>
          <a:p>
            <a:pPr defTabSz="292100">
              <a:defRPr sz="4000">
                <a:solidFill>
                  <a:srgbClr val="FFFFFF"/>
                </a:solidFill>
                <a:effectLst>
                  <a:outerShdw blurRad="38100" dist="12700" dir="5400000" rotWithShape="0">
                    <a:srgbClr val="000000">
                      <a:alpha val="50000"/>
                    </a:srgbClr>
                  </a:outerShdw>
                </a:effectLst>
              </a:defRPr>
            </a:pPr>
            <a:endParaRPr sz="5335">
              <a:cs typeface="+mn-ea"/>
              <a:sym typeface="+mn-lt"/>
            </a:endParaRPr>
          </a:p>
        </p:txBody>
      </p:sp>
      <p:sp>
        <p:nvSpPr>
          <p:cNvPr id="13" name="文本框 12"/>
          <p:cNvSpPr txBox="1"/>
          <p:nvPr/>
        </p:nvSpPr>
        <p:spPr>
          <a:xfrm>
            <a:off x="5801753" y="403564"/>
            <a:ext cx="1579196" cy="368300"/>
          </a:xfrm>
          <a:prstGeom prst="rect">
            <a:avLst/>
          </a:prstGeom>
          <a:noFill/>
        </p:spPr>
        <p:txBody>
          <a:bodyPr wrap="square" rtlCol="0">
            <a:spAutoFit/>
          </a:bodyPr>
          <a:lstStyle/>
          <a:p>
            <a:r>
              <a:rPr lang="zh-CN" altLang="en-US" b="1" dirty="0">
                <a:cs typeface="+mn-ea"/>
                <a:sym typeface="+mn-lt"/>
              </a:rPr>
              <a:t>参考文献</a:t>
            </a:r>
          </a:p>
        </p:txBody>
      </p:sp>
    </p:spTree>
    <p:extLst>
      <p:ext uri="{BB962C8B-B14F-4D97-AF65-F5344CB8AC3E}">
        <p14:creationId xmlns:p14="http://schemas.microsoft.com/office/powerpoint/2010/main" val="66017954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587"/>
            <a:ext cx="12192000" cy="6858000"/>
          </a:xfrm>
          <a:prstGeom prst="rect">
            <a:avLst/>
          </a:prstGeom>
          <a:solidFill>
            <a:srgbClr val="FBFC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p:cNvPicPr>
            <a:picLocks noChangeAspect="1"/>
          </p:cNvPicPr>
          <p:nvPr/>
        </p:nvPicPr>
        <p:blipFill>
          <a:blip r:embed="rId3"/>
          <a:stretch>
            <a:fillRect/>
          </a:stretch>
        </p:blipFill>
        <p:spPr>
          <a:xfrm>
            <a:off x="2444180" y="566680"/>
            <a:ext cx="7303641" cy="5724640"/>
          </a:xfrm>
          <a:prstGeom prst="rect">
            <a:avLst/>
          </a:prstGeom>
        </p:spPr>
      </p:pic>
      <p:sp>
        <p:nvSpPr>
          <p:cNvPr id="5" name="文本框 4"/>
          <p:cNvSpPr txBox="1"/>
          <p:nvPr/>
        </p:nvSpPr>
        <p:spPr>
          <a:xfrm>
            <a:off x="3426543" y="1851645"/>
            <a:ext cx="5515897" cy="3154710"/>
          </a:xfrm>
          <a:prstGeom prst="rect">
            <a:avLst/>
          </a:prstGeom>
          <a:noFill/>
        </p:spPr>
        <p:txBody>
          <a:bodyPr wrap="square" rtlCol="0">
            <a:spAutoFit/>
          </a:bodyPr>
          <a:lstStyle/>
          <a:p>
            <a:r>
              <a:rPr lang="zh-CN" altLang="en-US" sz="19900" dirty="0">
                <a:solidFill>
                  <a:schemeClr val="bg1">
                    <a:lumMod val="50000"/>
                  </a:schemeClr>
                </a:solidFill>
                <a:latin typeface="禹卫书法行书简体" panose="02000603000000000000" pitchFamily="2" charset="-122"/>
                <a:ea typeface="禹卫书法行书简体" panose="02000603000000000000" pitchFamily="2" charset="-122"/>
              </a:rPr>
              <a:t>谢谢</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21"/>
          <p:cNvSpPr/>
          <p:nvPr/>
        </p:nvSpPr>
        <p:spPr>
          <a:xfrm>
            <a:off x="0" y="-1587"/>
            <a:ext cx="12192000" cy="6858000"/>
          </a:xfrm>
          <a:prstGeom prst="rect">
            <a:avLst/>
          </a:prstGeom>
          <a:solidFill>
            <a:srgbClr val="FBFC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3" name="图片 22"/>
          <p:cNvPicPr>
            <a:picLocks noChangeAspect="1"/>
          </p:cNvPicPr>
          <p:nvPr/>
        </p:nvPicPr>
        <p:blipFill>
          <a:blip r:embed="rId3" cstate="print">
            <a:extLst>
              <a:ext uri="{28A0092B-C50C-407E-A947-70E740481C1C}">
                <a14:useLocalDpi xmlns:a14="http://schemas.microsoft.com/office/drawing/2010/main" val="0"/>
              </a:ext>
            </a:extLst>
          </a:blip>
          <a:srcRect l="46406" t="2389" r="8297" b="16055"/>
          <a:stretch>
            <a:fillRect/>
          </a:stretch>
        </p:blipFill>
        <p:spPr>
          <a:xfrm>
            <a:off x="6669346" y="3554004"/>
            <a:ext cx="5522655" cy="3303996"/>
          </a:xfrm>
          <a:custGeom>
            <a:avLst/>
            <a:gdLst>
              <a:gd name="connsiteX0" fmla="*/ 0 w 5522655"/>
              <a:gd name="connsiteY0" fmla="*/ 0 h 3303996"/>
              <a:gd name="connsiteX1" fmla="*/ 5522655 w 5522655"/>
              <a:gd name="connsiteY1" fmla="*/ 0 h 3303996"/>
              <a:gd name="connsiteX2" fmla="*/ 5522655 w 5522655"/>
              <a:gd name="connsiteY2" fmla="*/ 3303996 h 3303996"/>
              <a:gd name="connsiteX3" fmla="*/ 0 w 5522655"/>
              <a:gd name="connsiteY3" fmla="*/ 3303996 h 3303996"/>
            </a:gdLst>
            <a:ahLst/>
            <a:cxnLst>
              <a:cxn ang="0">
                <a:pos x="connsiteX0" y="connsiteY0"/>
              </a:cxn>
              <a:cxn ang="0">
                <a:pos x="connsiteX1" y="connsiteY1"/>
              </a:cxn>
              <a:cxn ang="0">
                <a:pos x="connsiteX2" y="connsiteY2"/>
              </a:cxn>
              <a:cxn ang="0">
                <a:pos x="connsiteX3" y="connsiteY3"/>
              </a:cxn>
            </a:cxnLst>
            <a:rect l="l" t="t" r="r" b="b"/>
            <a:pathLst>
              <a:path w="5522655" h="3303996">
                <a:moveTo>
                  <a:pt x="0" y="0"/>
                </a:moveTo>
                <a:lnTo>
                  <a:pt x="5522655" y="0"/>
                </a:lnTo>
                <a:lnTo>
                  <a:pt x="5522655" y="3303996"/>
                </a:lnTo>
                <a:lnTo>
                  <a:pt x="0" y="3303996"/>
                </a:lnTo>
                <a:close/>
              </a:path>
            </a:pathLst>
          </a:custGeom>
        </p:spPr>
      </p:pic>
      <p:pic>
        <p:nvPicPr>
          <p:cNvPr id="24" name="图片 23"/>
          <p:cNvPicPr>
            <a:picLocks noChangeAspect="1"/>
          </p:cNvPicPr>
          <p:nvPr/>
        </p:nvPicPr>
        <p:blipFill>
          <a:blip r:embed="rId4">
            <a:duotone>
              <a:schemeClr val="bg2">
                <a:shade val="45000"/>
                <a:satMod val="135000"/>
              </a:schemeClr>
              <a:prstClr val="white"/>
            </a:duotone>
            <a:extLst>
              <a:ext uri="{28A0092B-C50C-407E-A947-70E740481C1C}">
                <a14:useLocalDpi xmlns:a14="http://schemas.microsoft.com/office/drawing/2010/main" val="0"/>
              </a:ext>
            </a:extLst>
          </a:blip>
          <a:srcRect t="38394"/>
          <a:stretch>
            <a:fillRect/>
          </a:stretch>
        </p:blipFill>
        <p:spPr>
          <a:xfrm>
            <a:off x="-287" y="1"/>
            <a:ext cx="5074999" cy="1888733"/>
          </a:xfrm>
          <a:custGeom>
            <a:avLst/>
            <a:gdLst>
              <a:gd name="connsiteX0" fmla="*/ 0 w 5074999"/>
              <a:gd name="connsiteY0" fmla="*/ 0 h 1888733"/>
              <a:gd name="connsiteX1" fmla="*/ 5074999 w 5074999"/>
              <a:gd name="connsiteY1" fmla="*/ 0 h 1888733"/>
              <a:gd name="connsiteX2" fmla="*/ 5074999 w 5074999"/>
              <a:gd name="connsiteY2" fmla="*/ 1888733 h 1888733"/>
              <a:gd name="connsiteX3" fmla="*/ 0 w 5074999"/>
              <a:gd name="connsiteY3" fmla="*/ 1888733 h 1888733"/>
            </a:gdLst>
            <a:ahLst/>
            <a:cxnLst>
              <a:cxn ang="0">
                <a:pos x="connsiteX0" y="connsiteY0"/>
              </a:cxn>
              <a:cxn ang="0">
                <a:pos x="connsiteX1" y="connsiteY1"/>
              </a:cxn>
              <a:cxn ang="0">
                <a:pos x="connsiteX2" y="connsiteY2"/>
              </a:cxn>
              <a:cxn ang="0">
                <a:pos x="connsiteX3" y="connsiteY3"/>
              </a:cxn>
            </a:cxnLst>
            <a:rect l="l" t="t" r="r" b="b"/>
            <a:pathLst>
              <a:path w="5074999" h="1888733">
                <a:moveTo>
                  <a:pt x="0" y="0"/>
                </a:moveTo>
                <a:lnTo>
                  <a:pt x="5074999" y="0"/>
                </a:lnTo>
                <a:lnTo>
                  <a:pt x="5074999" y="1888733"/>
                </a:lnTo>
                <a:lnTo>
                  <a:pt x="0" y="1888733"/>
                </a:lnTo>
                <a:close/>
              </a:path>
            </a:pathLst>
          </a:custGeom>
        </p:spPr>
      </p:pic>
      <p:sp>
        <p:nvSpPr>
          <p:cNvPr id="25" name="文本框 24"/>
          <p:cNvSpPr txBox="1"/>
          <p:nvPr/>
        </p:nvSpPr>
        <p:spPr>
          <a:xfrm>
            <a:off x="206477" y="176980"/>
            <a:ext cx="4365523" cy="521970"/>
          </a:xfrm>
          <a:prstGeom prst="rect">
            <a:avLst/>
          </a:prstGeom>
          <a:noFill/>
        </p:spPr>
        <p:txBody>
          <a:bodyPr wrap="square" rtlCol="0">
            <a:spAutoFit/>
          </a:bodyPr>
          <a:lstStyle/>
          <a:p>
            <a:r>
              <a:rPr lang="zh-CN" altLang="en-US" sz="2800" dirty="0">
                <a:solidFill>
                  <a:schemeClr val="bg1"/>
                </a:solidFill>
              </a:rPr>
              <a:t>选题背景和意义</a:t>
            </a:r>
          </a:p>
        </p:txBody>
      </p:sp>
      <p:sp>
        <p:nvSpPr>
          <p:cNvPr id="6" name="Rectángulo 5"/>
          <p:cNvSpPr/>
          <p:nvPr/>
        </p:nvSpPr>
        <p:spPr>
          <a:xfrm>
            <a:off x="1256384" y="1616037"/>
            <a:ext cx="823131" cy="82313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cs typeface="+mn-ea"/>
              <a:sym typeface="+mn-lt"/>
            </a:endParaRPr>
          </a:p>
        </p:txBody>
      </p:sp>
      <p:sp>
        <p:nvSpPr>
          <p:cNvPr id="8" name="CuadroTexto 7"/>
          <p:cNvSpPr txBox="1"/>
          <p:nvPr/>
        </p:nvSpPr>
        <p:spPr>
          <a:xfrm>
            <a:off x="2161931" y="1616369"/>
            <a:ext cx="8447508" cy="4154170"/>
          </a:xfrm>
          <a:prstGeom prst="rect">
            <a:avLst/>
          </a:prstGeom>
          <a:noFill/>
        </p:spPr>
        <p:txBody>
          <a:bodyPr wrap="square" rtlCol="0">
            <a:spAutoFit/>
          </a:bodyPr>
          <a:lstStyle/>
          <a:p>
            <a:pPr indent="609600" fontAlgn="auto">
              <a:extLst>
                <a:ext uri="{35155182-B16C-46BC-9424-99874614C6A1}">
                  <wpsdc:indentchars xmlns="" xmlns:wpsdc="http://www.wps.cn/officeDocument/2017/drawingmlCustomData" val="200" checksum="4158780845"/>
                </a:ext>
              </a:extLst>
            </a:pPr>
            <a:r>
              <a:rPr lang="zh-CN" altLang="en-US" sz="2400" dirty="0">
                <a:cs typeface="+mn-ea"/>
                <a:sym typeface="+mn-lt"/>
              </a:rPr>
              <a:t>微博它作为一个开放的社交媒体平台，它与市场上的常规网站相比，内容丰富得多，内容也更加详尽，并且在一定程度上满足了用户加深阅读的需求。近年来，由于内容格式的多样性和短视频、软文的兴起，微博在内容的构建上进一步增强了用户的体验。</a:t>
            </a:r>
          </a:p>
          <a:p>
            <a:pPr indent="609600" fontAlgn="auto">
              <a:extLst>
                <a:ext uri="{35155182-B16C-46BC-9424-99874614C6A1}">
                  <wpsdc:indentchars xmlns="" xmlns:wpsdc="http://www.wps.cn/officeDocument/2017/drawingmlCustomData" val="200" checksum="4158780845"/>
                </a:ext>
              </a:extLst>
            </a:pPr>
            <a:r>
              <a:rPr lang="zh-CN" altLang="en-US" sz="2400" dirty="0">
                <a:cs typeface="+mn-ea"/>
                <a:sym typeface="+mn-lt"/>
              </a:rPr>
              <a:t>随着互联网时代的到来以及计算机和网络技术的快速发展，越来越多的移动端应用开始迎合了用户的碎片化时间，微博的出现尤其影响了人们的日常社交方式。因此微博系统的重要性不言而喻，一个稳定，高效，安全的微博系统，不仅方便了用户的社交，保护了用户的隐私，也使互联网上的内容更具多样性。</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1587"/>
            <a:ext cx="12192000" cy="6858000"/>
          </a:xfrm>
          <a:prstGeom prst="rect">
            <a:avLst/>
          </a:prstGeom>
          <a:solidFill>
            <a:srgbClr val="FBFC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4425804" y="3890396"/>
            <a:ext cx="3458380" cy="583565"/>
          </a:xfrm>
          <a:prstGeom prst="rect">
            <a:avLst/>
          </a:prstGeom>
          <a:noFill/>
        </p:spPr>
        <p:txBody>
          <a:bodyPr wrap="square" rtlCol="0">
            <a:spAutoFit/>
          </a:bodyPr>
          <a:lstStyle/>
          <a:p>
            <a:pPr algn="ctr"/>
            <a:r>
              <a:rPr lang="zh-CN" altLang="en-US" sz="3200" dirty="0">
                <a:solidFill>
                  <a:srgbClr val="292725"/>
                </a:solidFill>
              </a:rPr>
              <a:t>技术介绍</a:t>
            </a:r>
          </a:p>
        </p:txBody>
      </p:sp>
      <p:pic>
        <p:nvPicPr>
          <p:cNvPr id="10" name="图片 9"/>
          <p:cNvPicPr>
            <a:picLocks noChangeAspect="1"/>
          </p:cNvPicPr>
          <p:nvPr/>
        </p:nvPicPr>
        <p:blipFill>
          <a:blip r:embed="rId3" cstate="print">
            <a:extLst>
              <a:ext uri="{28A0092B-C50C-407E-A947-70E740481C1C}">
                <a14:useLocalDpi xmlns:a14="http://schemas.microsoft.com/office/drawing/2010/main" val="0"/>
              </a:ext>
            </a:extLst>
          </a:blip>
          <a:srcRect t="30603" r="46094" b="3094"/>
          <a:stretch>
            <a:fillRect/>
          </a:stretch>
        </p:blipFill>
        <p:spPr>
          <a:xfrm>
            <a:off x="0" y="0"/>
            <a:ext cx="6572250" cy="2686050"/>
          </a:xfrm>
          <a:custGeom>
            <a:avLst/>
            <a:gdLst>
              <a:gd name="connsiteX0" fmla="*/ 0 w 6572250"/>
              <a:gd name="connsiteY0" fmla="*/ 0 h 2686050"/>
              <a:gd name="connsiteX1" fmla="*/ 6572250 w 6572250"/>
              <a:gd name="connsiteY1" fmla="*/ 0 h 2686050"/>
              <a:gd name="connsiteX2" fmla="*/ 6572250 w 6572250"/>
              <a:gd name="connsiteY2" fmla="*/ 2686050 h 2686050"/>
              <a:gd name="connsiteX3" fmla="*/ 0 w 6572250"/>
              <a:gd name="connsiteY3" fmla="*/ 2686050 h 2686050"/>
            </a:gdLst>
            <a:ahLst/>
            <a:cxnLst>
              <a:cxn ang="0">
                <a:pos x="connsiteX0" y="connsiteY0"/>
              </a:cxn>
              <a:cxn ang="0">
                <a:pos x="connsiteX1" y="connsiteY1"/>
              </a:cxn>
              <a:cxn ang="0">
                <a:pos x="connsiteX2" y="connsiteY2"/>
              </a:cxn>
              <a:cxn ang="0">
                <a:pos x="connsiteX3" y="connsiteY3"/>
              </a:cxn>
            </a:cxnLst>
            <a:rect l="l" t="t" r="r" b="b"/>
            <a:pathLst>
              <a:path w="6572250" h="2686050">
                <a:moveTo>
                  <a:pt x="0" y="0"/>
                </a:moveTo>
                <a:lnTo>
                  <a:pt x="6572250" y="0"/>
                </a:lnTo>
                <a:lnTo>
                  <a:pt x="6572250" y="2686050"/>
                </a:lnTo>
                <a:lnTo>
                  <a:pt x="0" y="2686050"/>
                </a:lnTo>
                <a:close/>
              </a:path>
            </a:pathLst>
          </a:custGeom>
        </p:spPr>
      </p:pic>
      <p:pic>
        <p:nvPicPr>
          <p:cNvPr id="12" name="图片 11"/>
          <p:cNvPicPr>
            <a:picLocks noChangeAspect="1"/>
          </p:cNvPicPr>
          <p:nvPr/>
        </p:nvPicPr>
        <p:blipFill>
          <a:blip r:embed="rId4">
            <a:duotone>
              <a:schemeClr val="accent3">
                <a:shade val="45000"/>
                <a:satMod val="135000"/>
              </a:schemeClr>
              <a:prstClr val="white"/>
            </a:duotone>
            <a:extLst>
              <a:ext uri="{28A0092B-C50C-407E-A947-70E740481C1C}">
                <a14:useLocalDpi xmlns:a14="http://schemas.microsoft.com/office/drawing/2010/main" val="0"/>
              </a:ext>
            </a:extLst>
          </a:blip>
          <a:srcRect b="20054"/>
          <a:stretch>
            <a:fillRect/>
          </a:stretch>
        </p:blipFill>
        <p:spPr>
          <a:xfrm>
            <a:off x="4717380" y="1015136"/>
            <a:ext cx="3359819" cy="2686050"/>
          </a:xfrm>
          <a:custGeom>
            <a:avLst/>
            <a:gdLst>
              <a:gd name="connsiteX0" fmla="*/ 0 w 3359819"/>
              <a:gd name="connsiteY0" fmla="*/ 0 h 2686050"/>
              <a:gd name="connsiteX1" fmla="*/ 3359819 w 3359819"/>
              <a:gd name="connsiteY1" fmla="*/ 0 h 2686050"/>
              <a:gd name="connsiteX2" fmla="*/ 3359819 w 3359819"/>
              <a:gd name="connsiteY2" fmla="*/ 2686050 h 2686050"/>
              <a:gd name="connsiteX3" fmla="*/ 0 w 3359819"/>
              <a:gd name="connsiteY3" fmla="*/ 2686050 h 2686050"/>
            </a:gdLst>
            <a:ahLst/>
            <a:cxnLst>
              <a:cxn ang="0">
                <a:pos x="connsiteX0" y="connsiteY0"/>
              </a:cxn>
              <a:cxn ang="0">
                <a:pos x="connsiteX1" y="connsiteY1"/>
              </a:cxn>
              <a:cxn ang="0">
                <a:pos x="connsiteX2" y="connsiteY2"/>
              </a:cxn>
              <a:cxn ang="0">
                <a:pos x="connsiteX3" y="connsiteY3"/>
              </a:cxn>
            </a:cxnLst>
            <a:rect l="l" t="t" r="r" b="b"/>
            <a:pathLst>
              <a:path w="3359819" h="2686050">
                <a:moveTo>
                  <a:pt x="0" y="0"/>
                </a:moveTo>
                <a:lnTo>
                  <a:pt x="3359819" y="0"/>
                </a:lnTo>
                <a:lnTo>
                  <a:pt x="3359819" y="2686050"/>
                </a:lnTo>
                <a:lnTo>
                  <a:pt x="0" y="2686050"/>
                </a:lnTo>
                <a:close/>
              </a:path>
            </a:pathLst>
          </a:custGeom>
        </p:spPr>
      </p:pic>
      <p:sp>
        <p:nvSpPr>
          <p:cNvPr id="6" name="文本框 5"/>
          <p:cNvSpPr txBox="1"/>
          <p:nvPr/>
        </p:nvSpPr>
        <p:spPr>
          <a:xfrm>
            <a:off x="5568318" y="2186782"/>
            <a:ext cx="979172" cy="1106805"/>
          </a:xfrm>
          <a:prstGeom prst="rect">
            <a:avLst/>
          </a:prstGeom>
          <a:noFill/>
        </p:spPr>
        <p:txBody>
          <a:bodyPr wrap="square" rtlCol="0">
            <a:spAutoFit/>
          </a:bodyPr>
          <a:lstStyle/>
          <a:p>
            <a:r>
              <a:rPr lang="zh-CN" altLang="en-US" sz="6600" dirty="0">
                <a:solidFill>
                  <a:srgbClr val="3E3C3A"/>
                </a:solidFill>
                <a:latin typeface="禹卫书法行书简体" panose="02000603000000000000" pitchFamily="2" charset="-122"/>
                <a:ea typeface="禹卫书法行书简体" panose="02000603000000000000" pitchFamily="2" charset="-122"/>
              </a:rPr>
              <a:t>贰</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96"/>
        <p:cNvGrpSpPr/>
        <p:nvPr/>
      </p:nvGrpSpPr>
      <p:grpSpPr>
        <a:xfrm>
          <a:off x="0" y="0"/>
          <a:ext cx="0" cy="0"/>
          <a:chOff x="0" y="0"/>
          <a:chExt cx="0" cy="0"/>
        </a:xfrm>
      </p:grpSpPr>
      <p:sp>
        <p:nvSpPr>
          <p:cNvPr id="34" name="矩形 33"/>
          <p:cNvSpPr/>
          <p:nvPr/>
        </p:nvSpPr>
        <p:spPr>
          <a:xfrm>
            <a:off x="0" y="-317"/>
            <a:ext cx="12192000" cy="6858000"/>
          </a:xfrm>
          <a:prstGeom prst="rect">
            <a:avLst/>
          </a:prstGeom>
          <a:solidFill>
            <a:srgbClr val="FBFC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5" name="图片 34"/>
          <p:cNvPicPr>
            <a:picLocks noChangeAspect="1"/>
          </p:cNvPicPr>
          <p:nvPr/>
        </p:nvPicPr>
        <p:blipFill>
          <a:blip r:embed="rId3" cstate="print">
            <a:extLst>
              <a:ext uri="{28A0092B-C50C-407E-A947-70E740481C1C}">
                <a14:useLocalDpi xmlns:a14="http://schemas.microsoft.com/office/drawing/2010/main" val="0"/>
              </a:ext>
            </a:extLst>
          </a:blip>
          <a:srcRect l="46406" t="2389" r="8297" b="16055"/>
          <a:stretch>
            <a:fillRect/>
          </a:stretch>
        </p:blipFill>
        <p:spPr>
          <a:xfrm>
            <a:off x="6669346" y="3554004"/>
            <a:ext cx="5522655" cy="3303996"/>
          </a:xfrm>
          <a:custGeom>
            <a:avLst/>
            <a:gdLst>
              <a:gd name="connsiteX0" fmla="*/ 0 w 5522655"/>
              <a:gd name="connsiteY0" fmla="*/ 0 h 3303996"/>
              <a:gd name="connsiteX1" fmla="*/ 5522655 w 5522655"/>
              <a:gd name="connsiteY1" fmla="*/ 0 h 3303996"/>
              <a:gd name="connsiteX2" fmla="*/ 5522655 w 5522655"/>
              <a:gd name="connsiteY2" fmla="*/ 3303996 h 3303996"/>
              <a:gd name="connsiteX3" fmla="*/ 0 w 5522655"/>
              <a:gd name="connsiteY3" fmla="*/ 3303996 h 3303996"/>
            </a:gdLst>
            <a:ahLst/>
            <a:cxnLst>
              <a:cxn ang="0">
                <a:pos x="connsiteX0" y="connsiteY0"/>
              </a:cxn>
              <a:cxn ang="0">
                <a:pos x="connsiteX1" y="connsiteY1"/>
              </a:cxn>
              <a:cxn ang="0">
                <a:pos x="connsiteX2" y="connsiteY2"/>
              </a:cxn>
              <a:cxn ang="0">
                <a:pos x="connsiteX3" y="connsiteY3"/>
              </a:cxn>
            </a:cxnLst>
            <a:rect l="l" t="t" r="r" b="b"/>
            <a:pathLst>
              <a:path w="5522655" h="3303996">
                <a:moveTo>
                  <a:pt x="0" y="0"/>
                </a:moveTo>
                <a:lnTo>
                  <a:pt x="5522655" y="0"/>
                </a:lnTo>
                <a:lnTo>
                  <a:pt x="5522655" y="3303996"/>
                </a:lnTo>
                <a:lnTo>
                  <a:pt x="0" y="3303996"/>
                </a:lnTo>
                <a:close/>
              </a:path>
            </a:pathLst>
          </a:custGeom>
        </p:spPr>
      </p:pic>
      <p:pic>
        <p:nvPicPr>
          <p:cNvPr id="36" name="图片 35"/>
          <p:cNvPicPr>
            <a:picLocks noChangeAspect="1"/>
          </p:cNvPicPr>
          <p:nvPr/>
        </p:nvPicPr>
        <p:blipFill>
          <a:blip r:embed="rId4">
            <a:duotone>
              <a:schemeClr val="bg2">
                <a:shade val="45000"/>
                <a:satMod val="135000"/>
              </a:schemeClr>
              <a:prstClr val="white"/>
            </a:duotone>
            <a:extLst>
              <a:ext uri="{28A0092B-C50C-407E-A947-70E740481C1C}">
                <a14:useLocalDpi xmlns:a14="http://schemas.microsoft.com/office/drawing/2010/main" val="0"/>
              </a:ext>
            </a:extLst>
          </a:blip>
          <a:srcRect t="38394"/>
          <a:stretch>
            <a:fillRect/>
          </a:stretch>
        </p:blipFill>
        <p:spPr>
          <a:xfrm>
            <a:off x="-29497" y="1"/>
            <a:ext cx="5074999" cy="1888733"/>
          </a:xfrm>
          <a:custGeom>
            <a:avLst/>
            <a:gdLst>
              <a:gd name="connsiteX0" fmla="*/ 0 w 5074999"/>
              <a:gd name="connsiteY0" fmla="*/ 0 h 1888733"/>
              <a:gd name="connsiteX1" fmla="*/ 5074999 w 5074999"/>
              <a:gd name="connsiteY1" fmla="*/ 0 h 1888733"/>
              <a:gd name="connsiteX2" fmla="*/ 5074999 w 5074999"/>
              <a:gd name="connsiteY2" fmla="*/ 1888733 h 1888733"/>
              <a:gd name="connsiteX3" fmla="*/ 0 w 5074999"/>
              <a:gd name="connsiteY3" fmla="*/ 1888733 h 1888733"/>
            </a:gdLst>
            <a:ahLst/>
            <a:cxnLst>
              <a:cxn ang="0">
                <a:pos x="connsiteX0" y="connsiteY0"/>
              </a:cxn>
              <a:cxn ang="0">
                <a:pos x="connsiteX1" y="connsiteY1"/>
              </a:cxn>
              <a:cxn ang="0">
                <a:pos x="connsiteX2" y="connsiteY2"/>
              </a:cxn>
              <a:cxn ang="0">
                <a:pos x="connsiteX3" y="connsiteY3"/>
              </a:cxn>
            </a:cxnLst>
            <a:rect l="l" t="t" r="r" b="b"/>
            <a:pathLst>
              <a:path w="5074999" h="1888733">
                <a:moveTo>
                  <a:pt x="0" y="0"/>
                </a:moveTo>
                <a:lnTo>
                  <a:pt x="5074999" y="0"/>
                </a:lnTo>
                <a:lnTo>
                  <a:pt x="5074999" y="1888733"/>
                </a:lnTo>
                <a:lnTo>
                  <a:pt x="0" y="1888733"/>
                </a:lnTo>
                <a:close/>
              </a:path>
            </a:pathLst>
          </a:custGeom>
        </p:spPr>
      </p:pic>
      <p:sp>
        <p:nvSpPr>
          <p:cNvPr id="37" name="文本框 36"/>
          <p:cNvSpPr txBox="1"/>
          <p:nvPr/>
        </p:nvSpPr>
        <p:spPr>
          <a:xfrm>
            <a:off x="459842" y="176980"/>
            <a:ext cx="4365523" cy="521970"/>
          </a:xfrm>
          <a:prstGeom prst="rect">
            <a:avLst/>
          </a:prstGeom>
          <a:noFill/>
        </p:spPr>
        <p:txBody>
          <a:bodyPr wrap="square" rtlCol="0">
            <a:spAutoFit/>
          </a:bodyPr>
          <a:lstStyle/>
          <a:p>
            <a:r>
              <a:rPr lang="zh-CN" altLang="en-US" sz="2800" dirty="0">
                <a:solidFill>
                  <a:schemeClr val="bg1"/>
                </a:solidFill>
              </a:rPr>
              <a:t>技术介绍</a:t>
            </a:r>
          </a:p>
        </p:txBody>
      </p:sp>
      <p:grpSp>
        <p:nvGrpSpPr>
          <p:cNvPr id="699" name="Shape 699"/>
          <p:cNvGrpSpPr/>
          <p:nvPr/>
        </p:nvGrpSpPr>
        <p:grpSpPr>
          <a:xfrm>
            <a:off x="4872181" y="1305855"/>
            <a:ext cx="1422399" cy="1201176"/>
            <a:chOff x="4154760" y="503293"/>
            <a:chExt cx="856553" cy="723334"/>
          </a:xfrm>
        </p:grpSpPr>
        <p:sp>
          <p:nvSpPr>
            <p:cNvPr id="700" name="Shape 700"/>
            <p:cNvSpPr/>
            <p:nvPr/>
          </p:nvSpPr>
          <p:spPr>
            <a:xfrm>
              <a:off x="4210176" y="1016045"/>
              <a:ext cx="118590" cy="210583"/>
            </a:xfrm>
            <a:custGeom>
              <a:avLst/>
              <a:gdLst/>
              <a:ahLst/>
              <a:cxnLst/>
              <a:rect l="0" t="0" r="0" b="0"/>
              <a:pathLst>
                <a:path w="120000" h="120000" extrusionOk="0">
                  <a:moveTo>
                    <a:pt x="0" y="64631"/>
                  </a:moveTo>
                  <a:lnTo>
                    <a:pt x="120000" y="0"/>
                  </a:lnTo>
                  <a:lnTo>
                    <a:pt x="120000" y="119999"/>
                  </a:lnTo>
                  <a:lnTo>
                    <a:pt x="0" y="119999"/>
                  </a:lnTo>
                  <a:lnTo>
                    <a:pt x="0" y="64631"/>
                  </a:lnTo>
                  <a:close/>
                </a:path>
              </a:pathLst>
            </a:custGeom>
            <a:solidFill>
              <a:schemeClr val="accent2"/>
            </a:solidFill>
            <a:ln w="12700" cap="sq" cmpd="sng">
              <a:solidFill>
                <a:schemeClr val="lt1"/>
              </a:solidFill>
              <a:prstDash val="solid"/>
              <a:miter/>
              <a:headEnd type="none" w="med" len="med"/>
              <a:tailEnd type="none" w="med" len="med"/>
            </a:ln>
          </p:spPr>
          <p:txBody>
            <a:bodyPr lIns="121900" tIns="60933" rIns="121900" bIns="60933" anchor="t" anchorCtr="0">
              <a:noAutofit/>
            </a:bodyPr>
            <a:lstStyle/>
            <a:p>
              <a:endParaRPr>
                <a:solidFill>
                  <a:schemeClr val="dk1"/>
                </a:solidFill>
                <a:cs typeface="+mn-ea"/>
                <a:sym typeface="+mn-lt"/>
              </a:endParaRPr>
            </a:p>
          </p:txBody>
        </p:sp>
        <p:sp>
          <p:nvSpPr>
            <p:cNvPr id="701" name="Shape 701"/>
            <p:cNvSpPr/>
            <p:nvPr/>
          </p:nvSpPr>
          <p:spPr>
            <a:xfrm>
              <a:off x="4371992" y="854783"/>
              <a:ext cx="118590" cy="371845"/>
            </a:xfrm>
            <a:custGeom>
              <a:avLst/>
              <a:gdLst/>
              <a:ahLst/>
              <a:cxnLst/>
              <a:rect l="0" t="0" r="0" b="0"/>
              <a:pathLst>
                <a:path w="120000" h="120000" extrusionOk="0">
                  <a:moveTo>
                    <a:pt x="0" y="40536"/>
                  </a:moveTo>
                  <a:lnTo>
                    <a:pt x="120000" y="0"/>
                  </a:lnTo>
                  <a:lnTo>
                    <a:pt x="120000" y="120000"/>
                  </a:lnTo>
                  <a:lnTo>
                    <a:pt x="0" y="120000"/>
                  </a:lnTo>
                  <a:lnTo>
                    <a:pt x="0" y="40536"/>
                  </a:lnTo>
                  <a:close/>
                </a:path>
              </a:pathLst>
            </a:custGeom>
            <a:solidFill>
              <a:schemeClr val="accent2"/>
            </a:solidFill>
            <a:ln w="12700" cap="sq" cmpd="sng">
              <a:solidFill>
                <a:schemeClr val="lt1"/>
              </a:solidFill>
              <a:prstDash val="solid"/>
              <a:miter/>
              <a:headEnd type="none" w="med" len="med"/>
              <a:tailEnd type="none" w="med" len="med"/>
            </a:ln>
          </p:spPr>
          <p:txBody>
            <a:bodyPr lIns="121900" tIns="60933" rIns="121900" bIns="60933" anchor="t" anchorCtr="0">
              <a:noAutofit/>
            </a:bodyPr>
            <a:lstStyle/>
            <a:p>
              <a:endParaRPr>
                <a:solidFill>
                  <a:schemeClr val="dk1"/>
                </a:solidFill>
                <a:cs typeface="+mn-ea"/>
                <a:sym typeface="+mn-lt"/>
              </a:endParaRPr>
            </a:p>
          </p:txBody>
        </p:sp>
        <p:sp>
          <p:nvSpPr>
            <p:cNvPr id="702" name="Shape 702"/>
            <p:cNvSpPr/>
            <p:nvPr/>
          </p:nvSpPr>
          <p:spPr>
            <a:xfrm>
              <a:off x="4533810" y="854783"/>
              <a:ext cx="118590" cy="371845"/>
            </a:xfrm>
            <a:custGeom>
              <a:avLst/>
              <a:gdLst/>
              <a:ahLst/>
              <a:cxnLst/>
              <a:rect l="0" t="0" r="0" b="0"/>
              <a:pathLst>
                <a:path w="120000" h="120000" extrusionOk="0">
                  <a:moveTo>
                    <a:pt x="0" y="0"/>
                  </a:moveTo>
                  <a:lnTo>
                    <a:pt x="120000" y="27123"/>
                  </a:lnTo>
                  <a:lnTo>
                    <a:pt x="120000" y="120000"/>
                  </a:lnTo>
                  <a:lnTo>
                    <a:pt x="0" y="120000"/>
                  </a:lnTo>
                  <a:lnTo>
                    <a:pt x="0" y="0"/>
                  </a:lnTo>
                  <a:close/>
                </a:path>
              </a:pathLst>
            </a:custGeom>
            <a:solidFill>
              <a:schemeClr val="accent2"/>
            </a:solidFill>
            <a:ln w="12700" cap="sq" cmpd="sng">
              <a:solidFill>
                <a:schemeClr val="lt1"/>
              </a:solidFill>
              <a:prstDash val="solid"/>
              <a:miter/>
              <a:headEnd type="none" w="med" len="med"/>
              <a:tailEnd type="none" w="med" len="med"/>
            </a:ln>
          </p:spPr>
          <p:txBody>
            <a:bodyPr lIns="121900" tIns="60933" rIns="121900" bIns="60933" anchor="t" anchorCtr="0">
              <a:noAutofit/>
            </a:bodyPr>
            <a:lstStyle/>
            <a:p>
              <a:endParaRPr>
                <a:solidFill>
                  <a:schemeClr val="dk1"/>
                </a:solidFill>
                <a:cs typeface="+mn-ea"/>
                <a:sym typeface="+mn-lt"/>
              </a:endParaRPr>
            </a:p>
          </p:txBody>
        </p:sp>
        <p:sp>
          <p:nvSpPr>
            <p:cNvPr id="703" name="Shape 703"/>
            <p:cNvSpPr/>
            <p:nvPr/>
          </p:nvSpPr>
          <p:spPr>
            <a:xfrm>
              <a:off x="4695626" y="793825"/>
              <a:ext cx="118590" cy="432802"/>
            </a:xfrm>
            <a:custGeom>
              <a:avLst/>
              <a:gdLst/>
              <a:ahLst/>
              <a:cxnLst/>
              <a:rect l="0" t="0" r="0" b="0"/>
              <a:pathLst>
                <a:path w="120000" h="120000" extrusionOk="0">
                  <a:moveTo>
                    <a:pt x="0" y="36312"/>
                  </a:moveTo>
                  <a:lnTo>
                    <a:pt x="120000" y="0"/>
                  </a:lnTo>
                  <a:lnTo>
                    <a:pt x="120000" y="120000"/>
                  </a:lnTo>
                  <a:lnTo>
                    <a:pt x="0" y="120000"/>
                  </a:lnTo>
                  <a:lnTo>
                    <a:pt x="0" y="36312"/>
                  </a:lnTo>
                  <a:close/>
                </a:path>
              </a:pathLst>
            </a:custGeom>
            <a:solidFill>
              <a:schemeClr val="accent2"/>
            </a:solidFill>
            <a:ln w="12700" cap="sq" cmpd="sng">
              <a:solidFill>
                <a:schemeClr val="lt1"/>
              </a:solidFill>
              <a:prstDash val="solid"/>
              <a:miter/>
              <a:headEnd type="none" w="med" len="med"/>
              <a:tailEnd type="none" w="med" len="med"/>
            </a:ln>
          </p:spPr>
          <p:txBody>
            <a:bodyPr lIns="121900" tIns="60933" rIns="121900" bIns="60933" anchor="t" anchorCtr="0">
              <a:noAutofit/>
            </a:bodyPr>
            <a:lstStyle/>
            <a:p>
              <a:endParaRPr>
                <a:solidFill>
                  <a:schemeClr val="dk1"/>
                </a:solidFill>
                <a:cs typeface="+mn-ea"/>
                <a:sym typeface="+mn-lt"/>
              </a:endParaRPr>
            </a:p>
          </p:txBody>
        </p:sp>
        <p:sp>
          <p:nvSpPr>
            <p:cNvPr id="704" name="Shape 704"/>
            <p:cNvSpPr/>
            <p:nvPr/>
          </p:nvSpPr>
          <p:spPr>
            <a:xfrm>
              <a:off x="4857442" y="659162"/>
              <a:ext cx="118590" cy="567464"/>
            </a:xfrm>
            <a:custGeom>
              <a:avLst/>
              <a:gdLst/>
              <a:ahLst/>
              <a:cxnLst/>
              <a:rect l="0" t="0" r="0" b="0"/>
              <a:pathLst>
                <a:path w="120000" h="120000" extrusionOk="0">
                  <a:moveTo>
                    <a:pt x="0" y="23835"/>
                  </a:moveTo>
                  <a:lnTo>
                    <a:pt x="120000" y="0"/>
                  </a:lnTo>
                  <a:lnTo>
                    <a:pt x="120000" y="120000"/>
                  </a:lnTo>
                  <a:lnTo>
                    <a:pt x="0" y="120000"/>
                  </a:lnTo>
                  <a:lnTo>
                    <a:pt x="0" y="23835"/>
                  </a:lnTo>
                  <a:close/>
                </a:path>
              </a:pathLst>
            </a:custGeom>
            <a:solidFill>
              <a:schemeClr val="accent2"/>
            </a:solidFill>
            <a:ln w="12700" cap="sq" cmpd="sng">
              <a:solidFill>
                <a:schemeClr val="lt1"/>
              </a:solidFill>
              <a:prstDash val="solid"/>
              <a:miter/>
              <a:headEnd type="none" w="med" len="med"/>
              <a:tailEnd type="none" w="med" len="med"/>
            </a:ln>
          </p:spPr>
          <p:txBody>
            <a:bodyPr lIns="121900" tIns="60933" rIns="121900" bIns="60933" anchor="t" anchorCtr="0">
              <a:noAutofit/>
            </a:bodyPr>
            <a:lstStyle/>
            <a:p>
              <a:endParaRPr>
                <a:solidFill>
                  <a:schemeClr val="dk1"/>
                </a:solidFill>
                <a:cs typeface="+mn-ea"/>
                <a:sym typeface="+mn-lt"/>
              </a:endParaRPr>
            </a:p>
          </p:txBody>
        </p:sp>
        <p:sp>
          <p:nvSpPr>
            <p:cNvPr id="705" name="Shape 705"/>
            <p:cNvSpPr/>
            <p:nvPr/>
          </p:nvSpPr>
          <p:spPr>
            <a:xfrm>
              <a:off x="4154760" y="503293"/>
              <a:ext cx="856553" cy="582017"/>
            </a:xfrm>
            <a:custGeom>
              <a:avLst/>
              <a:gdLst/>
              <a:ahLst/>
              <a:cxnLst/>
              <a:rect l="0" t="0" r="0" b="0"/>
              <a:pathLst>
                <a:path w="120000" h="120000" extrusionOk="0">
                  <a:moveTo>
                    <a:pt x="0" y="120000"/>
                  </a:moveTo>
                  <a:lnTo>
                    <a:pt x="50101" y="49187"/>
                  </a:lnTo>
                  <a:lnTo>
                    <a:pt x="71632" y="70317"/>
                  </a:lnTo>
                  <a:lnTo>
                    <a:pt x="120000" y="0"/>
                  </a:lnTo>
                </a:path>
              </a:pathLst>
            </a:custGeom>
            <a:noFill/>
            <a:ln w="38100" cap="flat" cmpd="sng">
              <a:solidFill>
                <a:schemeClr val="accent4"/>
              </a:solidFill>
              <a:prstDash val="solid"/>
              <a:round/>
              <a:headEnd type="none" w="med" len="med"/>
              <a:tailEnd type="triangle" w="lg" len="lg"/>
            </a:ln>
          </p:spPr>
          <p:txBody>
            <a:bodyPr lIns="121900" tIns="60933" rIns="121900" bIns="60933" anchor="t" anchorCtr="0">
              <a:noAutofit/>
            </a:bodyPr>
            <a:lstStyle/>
            <a:p>
              <a:endParaRPr>
                <a:solidFill>
                  <a:schemeClr val="dk1"/>
                </a:solidFill>
                <a:cs typeface="+mn-ea"/>
                <a:sym typeface="+mn-lt"/>
              </a:endParaRPr>
            </a:p>
          </p:txBody>
        </p:sp>
      </p:grpSp>
      <p:grpSp>
        <p:nvGrpSpPr>
          <p:cNvPr id="706" name="Shape 706"/>
          <p:cNvGrpSpPr/>
          <p:nvPr/>
        </p:nvGrpSpPr>
        <p:grpSpPr>
          <a:xfrm>
            <a:off x="1180716" y="2605488"/>
            <a:ext cx="8805335" cy="859368"/>
            <a:chOff x="1270000" y="2609850"/>
            <a:chExt cx="6604001" cy="644526"/>
          </a:xfrm>
        </p:grpSpPr>
        <p:cxnSp>
          <p:nvCxnSpPr>
            <p:cNvPr id="707" name="Shape 707"/>
            <p:cNvCxnSpPr/>
            <p:nvPr/>
          </p:nvCxnSpPr>
          <p:spPr>
            <a:xfrm>
              <a:off x="4572000" y="2613025"/>
              <a:ext cx="1587" cy="641350"/>
            </a:xfrm>
            <a:prstGeom prst="straightConnector1">
              <a:avLst/>
            </a:prstGeom>
            <a:noFill/>
            <a:ln w="9525" cap="flat" cmpd="sng">
              <a:solidFill>
                <a:schemeClr val="accent5"/>
              </a:solidFill>
              <a:prstDash val="dash"/>
              <a:round/>
              <a:headEnd type="none" w="med" len="med"/>
              <a:tailEnd type="none" w="med" len="med"/>
            </a:ln>
          </p:spPr>
        </p:cxnSp>
        <p:sp>
          <p:nvSpPr>
            <p:cNvPr id="708" name="Shape 708"/>
            <p:cNvSpPr/>
            <p:nvPr/>
          </p:nvSpPr>
          <p:spPr>
            <a:xfrm>
              <a:off x="1270000" y="2903538"/>
              <a:ext cx="3017838" cy="350837"/>
            </a:xfrm>
            <a:custGeom>
              <a:avLst/>
              <a:gdLst/>
              <a:ahLst/>
              <a:cxnLst/>
              <a:rect l="0" t="0" r="0" b="0"/>
              <a:pathLst>
                <a:path w="120000" h="120000" extrusionOk="0">
                  <a:moveTo>
                    <a:pt x="0" y="120000"/>
                  </a:moveTo>
                  <a:lnTo>
                    <a:pt x="0" y="65339"/>
                  </a:lnTo>
                  <a:lnTo>
                    <a:pt x="0" y="65339"/>
                  </a:lnTo>
                  <a:lnTo>
                    <a:pt x="21" y="62081"/>
                  </a:lnTo>
                  <a:lnTo>
                    <a:pt x="63" y="58642"/>
                  </a:lnTo>
                  <a:lnTo>
                    <a:pt x="84" y="55384"/>
                  </a:lnTo>
                  <a:lnTo>
                    <a:pt x="147" y="52126"/>
                  </a:lnTo>
                  <a:lnTo>
                    <a:pt x="252" y="49230"/>
                  </a:lnTo>
                  <a:lnTo>
                    <a:pt x="336" y="45972"/>
                  </a:lnTo>
                  <a:lnTo>
                    <a:pt x="589" y="40000"/>
                  </a:lnTo>
                  <a:lnTo>
                    <a:pt x="947" y="34389"/>
                  </a:lnTo>
                  <a:lnTo>
                    <a:pt x="1304" y="28959"/>
                  </a:lnTo>
                  <a:lnTo>
                    <a:pt x="1746" y="23891"/>
                  </a:lnTo>
                  <a:lnTo>
                    <a:pt x="2251" y="19366"/>
                  </a:lnTo>
                  <a:lnTo>
                    <a:pt x="2777" y="15022"/>
                  </a:lnTo>
                  <a:lnTo>
                    <a:pt x="3388" y="11221"/>
                  </a:lnTo>
                  <a:lnTo>
                    <a:pt x="3998" y="7963"/>
                  </a:lnTo>
                  <a:lnTo>
                    <a:pt x="4672" y="5067"/>
                  </a:lnTo>
                  <a:lnTo>
                    <a:pt x="5345" y="2895"/>
                  </a:lnTo>
                  <a:lnTo>
                    <a:pt x="5724" y="2171"/>
                  </a:lnTo>
                  <a:lnTo>
                    <a:pt x="6082" y="1266"/>
                  </a:lnTo>
                  <a:lnTo>
                    <a:pt x="6439" y="723"/>
                  </a:lnTo>
                  <a:lnTo>
                    <a:pt x="6818" y="180"/>
                  </a:lnTo>
                  <a:lnTo>
                    <a:pt x="7239" y="0"/>
                  </a:lnTo>
                  <a:lnTo>
                    <a:pt x="7597" y="0"/>
                  </a:lnTo>
                  <a:lnTo>
                    <a:pt x="120000" y="0"/>
                  </a:lnTo>
                </a:path>
              </a:pathLst>
            </a:custGeom>
            <a:noFill/>
            <a:ln w="9525" cap="flat" cmpd="sng">
              <a:solidFill>
                <a:schemeClr val="accent5"/>
              </a:solidFill>
              <a:prstDash val="dash"/>
              <a:round/>
              <a:headEnd type="none" w="med" len="med"/>
              <a:tailEnd type="none" w="med" len="med"/>
            </a:ln>
          </p:spPr>
          <p:txBody>
            <a:bodyPr lIns="121900" tIns="60933" rIns="121900" bIns="60933" anchor="t" anchorCtr="0">
              <a:noAutofit/>
            </a:bodyPr>
            <a:lstStyle/>
            <a:p>
              <a:endParaRPr>
                <a:solidFill>
                  <a:schemeClr val="dk1"/>
                </a:solidFill>
                <a:cs typeface="+mn-ea"/>
                <a:sym typeface="+mn-lt"/>
              </a:endParaRPr>
            </a:p>
          </p:txBody>
        </p:sp>
        <p:sp>
          <p:nvSpPr>
            <p:cNvPr id="709" name="Shape 709"/>
            <p:cNvSpPr/>
            <p:nvPr/>
          </p:nvSpPr>
          <p:spPr>
            <a:xfrm>
              <a:off x="4287837" y="2609850"/>
              <a:ext cx="201613" cy="293688"/>
            </a:xfrm>
            <a:custGeom>
              <a:avLst/>
              <a:gdLst/>
              <a:ahLst/>
              <a:cxnLst/>
              <a:rect l="0" t="0" r="0" b="0"/>
              <a:pathLst>
                <a:path w="120000" h="120000" extrusionOk="0">
                  <a:moveTo>
                    <a:pt x="0" y="120000"/>
                  </a:moveTo>
                  <a:lnTo>
                    <a:pt x="6596" y="120000"/>
                  </a:lnTo>
                  <a:lnTo>
                    <a:pt x="6596" y="120000"/>
                  </a:lnTo>
                  <a:lnTo>
                    <a:pt x="12565" y="120000"/>
                  </a:lnTo>
                  <a:lnTo>
                    <a:pt x="18219" y="119567"/>
                  </a:lnTo>
                  <a:lnTo>
                    <a:pt x="23874" y="118918"/>
                  </a:lnTo>
                  <a:lnTo>
                    <a:pt x="29528" y="118270"/>
                  </a:lnTo>
                  <a:lnTo>
                    <a:pt x="35183" y="117405"/>
                  </a:lnTo>
                  <a:lnTo>
                    <a:pt x="40209" y="116324"/>
                  </a:lnTo>
                  <a:lnTo>
                    <a:pt x="50890" y="113729"/>
                  </a:lnTo>
                  <a:lnTo>
                    <a:pt x="60628" y="110702"/>
                  </a:lnTo>
                  <a:lnTo>
                    <a:pt x="70052" y="106810"/>
                  </a:lnTo>
                  <a:lnTo>
                    <a:pt x="78848" y="102270"/>
                  </a:lnTo>
                  <a:lnTo>
                    <a:pt x="87015" y="97081"/>
                  </a:lnTo>
                  <a:lnTo>
                    <a:pt x="94554" y="91675"/>
                  </a:lnTo>
                  <a:lnTo>
                    <a:pt x="100837" y="85621"/>
                  </a:lnTo>
                  <a:lnTo>
                    <a:pt x="106492" y="79135"/>
                  </a:lnTo>
                  <a:lnTo>
                    <a:pt x="111204" y="72432"/>
                  </a:lnTo>
                  <a:lnTo>
                    <a:pt x="114973" y="64864"/>
                  </a:lnTo>
                  <a:lnTo>
                    <a:pt x="116858" y="61405"/>
                  </a:lnTo>
                  <a:lnTo>
                    <a:pt x="117801" y="57513"/>
                  </a:lnTo>
                  <a:lnTo>
                    <a:pt x="118743" y="53621"/>
                  </a:lnTo>
                  <a:lnTo>
                    <a:pt x="119685" y="49945"/>
                  </a:lnTo>
                  <a:lnTo>
                    <a:pt x="120000" y="46054"/>
                  </a:lnTo>
                  <a:lnTo>
                    <a:pt x="120000" y="41729"/>
                  </a:lnTo>
                  <a:lnTo>
                    <a:pt x="120000" y="0"/>
                  </a:lnTo>
                </a:path>
              </a:pathLst>
            </a:custGeom>
            <a:noFill/>
            <a:ln w="9525" cap="flat" cmpd="sng">
              <a:solidFill>
                <a:schemeClr val="accent5"/>
              </a:solidFill>
              <a:prstDash val="dash"/>
              <a:round/>
              <a:headEnd type="none" w="med" len="med"/>
              <a:tailEnd type="none" w="med" len="med"/>
            </a:ln>
          </p:spPr>
          <p:txBody>
            <a:bodyPr lIns="121900" tIns="60933" rIns="121900" bIns="60933" anchor="t" anchorCtr="0">
              <a:noAutofit/>
            </a:bodyPr>
            <a:lstStyle/>
            <a:p>
              <a:endParaRPr>
                <a:solidFill>
                  <a:schemeClr val="dk1"/>
                </a:solidFill>
                <a:cs typeface="+mn-ea"/>
                <a:sym typeface="+mn-lt"/>
              </a:endParaRPr>
            </a:p>
          </p:txBody>
        </p:sp>
        <p:sp>
          <p:nvSpPr>
            <p:cNvPr id="710" name="Shape 710"/>
            <p:cNvSpPr/>
            <p:nvPr/>
          </p:nvSpPr>
          <p:spPr>
            <a:xfrm>
              <a:off x="4329112" y="2613025"/>
              <a:ext cx="203199" cy="344487"/>
            </a:xfrm>
            <a:custGeom>
              <a:avLst/>
              <a:gdLst/>
              <a:ahLst/>
              <a:cxnLst/>
              <a:rect l="0" t="0" r="0" b="0"/>
              <a:pathLst>
                <a:path w="120000" h="120000" extrusionOk="0">
                  <a:moveTo>
                    <a:pt x="0" y="120000"/>
                  </a:moveTo>
                  <a:lnTo>
                    <a:pt x="7187" y="120000"/>
                  </a:lnTo>
                  <a:lnTo>
                    <a:pt x="7187" y="120000"/>
                  </a:lnTo>
                  <a:lnTo>
                    <a:pt x="13125" y="120000"/>
                  </a:lnTo>
                  <a:lnTo>
                    <a:pt x="18750" y="119630"/>
                  </a:lnTo>
                  <a:lnTo>
                    <a:pt x="24375" y="119075"/>
                  </a:lnTo>
                  <a:lnTo>
                    <a:pt x="30000" y="118520"/>
                  </a:lnTo>
                  <a:lnTo>
                    <a:pt x="35312" y="117781"/>
                  </a:lnTo>
                  <a:lnTo>
                    <a:pt x="40625" y="116856"/>
                  </a:lnTo>
                  <a:lnTo>
                    <a:pt x="51250" y="114822"/>
                  </a:lnTo>
                  <a:lnTo>
                    <a:pt x="60937" y="112049"/>
                  </a:lnTo>
                  <a:lnTo>
                    <a:pt x="70312" y="108721"/>
                  </a:lnTo>
                  <a:lnTo>
                    <a:pt x="79062" y="104838"/>
                  </a:lnTo>
                  <a:lnTo>
                    <a:pt x="87187" y="100400"/>
                  </a:lnTo>
                  <a:lnTo>
                    <a:pt x="94062" y="95778"/>
                  </a:lnTo>
                  <a:lnTo>
                    <a:pt x="100937" y="90600"/>
                  </a:lnTo>
                  <a:lnTo>
                    <a:pt x="106562" y="85053"/>
                  </a:lnTo>
                  <a:lnTo>
                    <a:pt x="111250" y="79322"/>
                  </a:lnTo>
                  <a:lnTo>
                    <a:pt x="115000" y="73035"/>
                  </a:lnTo>
                  <a:lnTo>
                    <a:pt x="116250" y="69892"/>
                  </a:lnTo>
                  <a:lnTo>
                    <a:pt x="117812" y="66563"/>
                  </a:lnTo>
                  <a:lnTo>
                    <a:pt x="118750" y="63235"/>
                  </a:lnTo>
                  <a:lnTo>
                    <a:pt x="119687" y="60092"/>
                  </a:lnTo>
                  <a:lnTo>
                    <a:pt x="120000" y="56764"/>
                  </a:lnTo>
                  <a:lnTo>
                    <a:pt x="120000" y="53066"/>
                  </a:lnTo>
                  <a:lnTo>
                    <a:pt x="120000" y="0"/>
                  </a:lnTo>
                </a:path>
              </a:pathLst>
            </a:custGeom>
            <a:noFill/>
            <a:ln w="9525" cap="flat" cmpd="sng">
              <a:solidFill>
                <a:schemeClr val="accent5"/>
              </a:solidFill>
              <a:prstDash val="dash"/>
              <a:round/>
              <a:headEnd type="none" w="med" len="med"/>
              <a:tailEnd type="none" w="med" len="med"/>
            </a:ln>
          </p:spPr>
          <p:txBody>
            <a:bodyPr lIns="121900" tIns="60933" rIns="121900" bIns="60933" anchor="t" anchorCtr="0">
              <a:noAutofit/>
            </a:bodyPr>
            <a:lstStyle/>
            <a:p>
              <a:endParaRPr>
                <a:solidFill>
                  <a:schemeClr val="dk1"/>
                </a:solidFill>
                <a:cs typeface="+mn-ea"/>
                <a:sym typeface="+mn-lt"/>
              </a:endParaRPr>
            </a:p>
          </p:txBody>
        </p:sp>
        <p:sp>
          <p:nvSpPr>
            <p:cNvPr id="711" name="Shape 711"/>
            <p:cNvSpPr/>
            <p:nvPr/>
          </p:nvSpPr>
          <p:spPr>
            <a:xfrm>
              <a:off x="2860675" y="2957513"/>
              <a:ext cx="1468437" cy="296863"/>
            </a:xfrm>
            <a:custGeom>
              <a:avLst/>
              <a:gdLst/>
              <a:ahLst/>
              <a:cxnLst/>
              <a:rect l="0" t="0" r="0" b="0"/>
              <a:pathLst>
                <a:path w="120000" h="120000" extrusionOk="0">
                  <a:moveTo>
                    <a:pt x="0" y="120000"/>
                  </a:moveTo>
                  <a:lnTo>
                    <a:pt x="0" y="77081"/>
                  </a:lnTo>
                  <a:lnTo>
                    <a:pt x="0" y="77081"/>
                  </a:lnTo>
                  <a:lnTo>
                    <a:pt x="0" y="73024"/>
                  </a:lnTo>
                  <a:lnTo>
                    <a:pt x="43" y="69181"/>
                  </a:lnTo>
                  <a:lnTo>
                    <a:pt x="173" y="65338"/>
                  </a:lnTo>
                  <a:lnTo>
                    <a:pt x="302" y="61494"/>
                  </a:lnTo>
                  <a:lnTo>
                    <a:pt x="432" y="57864"/>
                  </a:lnTo>
                  <a:lnTo>
                    <a:pt x="692" y="54234"/>
                  </a:lnTo>
                  <a:lnTo>
                    <a:pt x="1211" y="47188"/>
                  </a:lnTo>
                  <a:lnTo>
                    <a:pt x="1860" y="40569"/>
                  </a:lnTo>
                  <a:lnTo>
                    <a:pt x="2639" y="34163"/>
                  </a:lnTo>
                  <a:lnTo>
                    <a:pt x="3548" y="28185"/>
                  </a:lnTo>
                  <a:lnTo>
                    <a:pt x="4587" y="22846"/>
                  </a:lnTo>
                  <a:lnTo>
                    <a:pt x="5668" y="17722"/>
                  </a:lnTo>
                  <a:lnTo>
                    <a:pt x="6880" y="13238"/>
                  </a:lnTo>
                  <a:lnTo>
                    <a:pt x="8178" y="9395"/>
                  </a:lnTo>
                  <a:lnTo>
                    <a:pt x="9520" y="5978"/>
                  </a:lnTo>
                  <a:lnTo>
                    <a:pt x="10991" y="3416"/>
                  </a:lnTo>
                  <a:lnTo>
                    <a:pt x="11727" y="2562"/>
                  </a:lnTo>
                  <a:lnTo>
                    <a:pt x="12463" y="1494"/>
                  </a:lnTo>
                  <a:lnTo>
                    <a:pt x="13241" y="854"/>
                  </a:lnTo>
                  <a:lnTo>
                    <a:pt x="14020" y="213"/>
                  </a:lnTo>
                  <a:lnTo>
                    <a:pt x="14799" y="0"/>
                  </a:lnTo>
                  <a:lnTo>
                    <a:pt x="15622" y="0"/>
                  </a:lnTo>
                  <a:lnTo>
                    <a:pt x="120000" y="0"/>
                  </a:lnTo>
                </a:path>
              </a:pathLst>
            </a:custGeom>
            <a:noFill/>
            <a:ln w="9525" cap="flat" cmpd="sng">
              <a:solidFill>
                <a:schemeClr val="accent5"/>
              </a:solidFill>
              <a:prstDash val="dash"/>
              <a:round/>
              <a:headEnd type="none" w="med" len="med"/>
              <a:tailEnd type="none" w="med" len="med"/>
            </a:ln>
          </p:spPr>
          <p:txBody>
            <a:bodyPr lIns="121900" tIns="60933" rIns="121900" bIns="60933" anchor="t" anchorCtr="0">
              <a:noAutofit/>
            </a:bodyPr>
            <a:lstStyle/>
            <a:p>
              <a:endParaRPr>
                <a:solidFill>
                  <a:schemeClr val="dk1"/>
                </a:solidFill>
                <a:cs typeface="+mn-ea"/>
                <a:sym typeface="+mn-lt"/>
              </a:endParaRPr>
            </a:p>
          </p:txBody>
        </p:sp>
        <p:sp>
          <p:nvSpPr>
            <p:cNvPr id="712" name="Shape 712"/>
            <p:cNvSpPr/>
            <p:nvPr/>
          </p:nvSpPr>
          <p:spPr>
            <a:xfrm>
              <a:off x="4856162" y="2903538"/>
              <a:ext cx="3017838" cy="350837"/>
            </a:xfrm>
            <a:custGeom>
              <a:avLst/>
              <a:gdLst/>
              <a:ahLst/>
              <a:cxnLst/>
              <a:rect l="0" t="0" r="0" b="0"/>
              <a:pathLst>
                <a:path w="120000" h="120000" extrusionOk="0">
                  <a:moveTo>
                    <a:pt x="120000" y="120000"/>
                  </a:moveTo>
                  <a:lnTo>
                    <a:pt x="120000" y="65339"/>
                  </a:lnTo>
                  <a:lnTo>
                    <a:pt x="120000" y="65339"/>
                  </a:lnTo>
                  <a:lnTo>
                    <a:pt x="119978" y="62081"/>
                  </a:lnTo>
                  <a:lnTo>
                    <a:pt x="119936" y="58642"/>
                  </a:lnTo>
                  <a:lnTo>
                    <a:pt x="119915" y="55384"/>
                  </a:lnTo>
                  <a:lnTo>
                    <a:pt x="119852" y="52126"/>
                  </a:lnTo>
                  <a:lnTo>
                    <a:pt x="119747" y="49230"/>
                  </a:lnTo>
                  <a:lnTo>
                    <a:pt x="119663" y="45972"/>
                  </a:lnTo>
                  <a:lnTo>
                    <a:pt x="119410" y="40000"/>
                  </a:lnTo>
                  <a:lnTo>
                    <a:pt x="119052" y="34389"/>
                  </a:lnTo>
                  <a:lnTo>
                    <a:pt x="118695" y="28959"/>
                  </a:lnTo>
                  <a:lnTo>
                    <a:pt x="118253" y="23891"/>
                  </a:lnTo>
                  <a:lnTo>
                    <a:pt x="117748" y="19366"/>
                  </a:lnTo>
                  <a:lnTo>
                    <a:pt x="117222" y="15022"/>
                  </a:lnTo>
                  <a:lnTo>
                    <a:pt x="116611" y="11221"/>
                  </a:lnTo>
                  <a:lnTo>
                    <a:pt x="116001" y="7963"/>
                  </a:lnTo>
                  <a:lnTo>
                    <a:pt x="115327" y="5067"/>
                  </a:lnTo>
                  <a:lnTo>
                    <a:pt x="114654" y="2895"/>
                  </a:lnTo>
                  <a:lnTo>
                    <a:pt x="114275" y="2171"/>
                  </a:lnTo>
                  <a:lnTo>
                    <a:pt x="113917" y="1266"/>
                  </a:lnTo>
                  <a:lnTo>
                    <a:pt x="113560" y="723"/>
                  </a:lnTo>
                  <a:lnTo>
                    <a:pt x="113181" y="180"/>
                  </a:lnTo>
                  <a:lnTo>
                    <a:pt x="112760" y="0"/>
                  </a:lnTo>
                  <a:lnTo>
                    <a:pt x="112402" y="0"/>
                  </a:lnTo>
                  <a:lnTo>
                    <a:pt x="0" y="0"/>
                  </a:lnTo>
                </a:path>
              </a:pathLst>
            </a:custGeom>
            <a:noFill/>
            <a:ln w="9525" cap="flat" cmpd="sng">
              <a:solidFill>
                <a:schemeClr val="accent5"/>
              </a:solidFill>
              <a:prstDash val="dash"/>
              <a:round/>
              <a:headEnd type="none" w="med" len="med"/>
              <a:tailEnd type="none" w="med" len="med"/>
            </a:ln>
          </p:spPr>
          <p:txBody>
            <a:bodyPr lIns="121900" tIns="60933" rIns="121900" bIns="60933" anchor="t" anchorCtr="0">
              <a:noAutofit/>
            </a:bodyPr>
            <a:lstStyle/>
            <a:p>
              <a:endParaRPr>
                <a:solidFill>
                  <a:schemeClr val="dk1"/>
                </a:solidFill>
                <a:cs typeface="+mn-ea"/>
                <a:sym typeface="+mn-lt"/>
              </a:endParaRPr>
            </a:p>
          </p:txBody>
        </p:sp>
        <p:sp>
          <p:nvSpPr>
            <p:cNvPr id="713" name="Shape 713"/>
            <p:cNvSpPr/>
            <p:nvPr/>
          </p:nvSpPr>
          <p:spPr>
            <a:xfrm>
              <a:off x="4654550" y="2609850"/>
              <a:ext cx="201613" cy="293688"/>
            </a:xfrm>
            <a:custGeom>
              <a:avLst/>
              <a:gdLst/>
              <a:ahLst/>
              <a:cxnLst/>
              <a:rect l="0" t="0" r="0" b="0"/>
              <a:pathLst>
                <a:path w="120000" h="120000" extrusionOk="0">
                  <a:moveTo>
                    <a:pt x="120000" y="120000"/>
                  </a:moveTo>
                  <a:lnTo>
                    <a:pt x="113089" y="120000"/>
                  </a:lnTo>
                  <a:lnTo>
                    <a:pt x="113089" y="120000"/>
                  </a:lnTo>
                  <a:lnTo>
                    <a:pt x="107434" y="120000"/>
                  </a:lnTo>
                  <a:lnTo>
                    <a:pt x="101780" y="119567"/>
                  </a:lnTo>
                  <a:lnTo>
                    <a:pt x="95811" y="118918"/>
                  </a:lnTo>
                  <a:lnTo>
                    <a:pt x="90471" y="118270"/>
                  </a:lnTo>
                  <a:lnTo>
                    <a:pt x="84816" y="117405"/>
                  </a:lnTo>
                  <a:lnTo>
                    <a:pt x="79162" y="116324"/>
                  </a:lnTo>
                  <a:lnTo>
                    <a:pt x="69109" y="113729"/>
                  </a:lnTo>
                  <a:lnTo>
                    <a:pt x="59371" y="110702"/>
                  </a:lnTo>
                  <a:lnTo>
                    <a:pt x="49947" y="106810"/>
                  </a:lnTo>
                  <a:lnTo>
                    <a:pt x="41151" y="102270"/>
                  </a:lnTo>
                  <a:lnTo>
                    <a:pt x="32984" y="97081"/>
                  </a:lnTo>
                  <a:lnTo>
                    <a:pt x="25445" y="91675"/>
                  </a:lnTo>
                  <a:lnTo>
                    <a:pt x="19162" y="85621"/>
                  </a:lnTo>
                  <a:lnTo>
                    <a:pt x="13507" y="79135"/>
                  </a:lnTo>
                  <a:lnTo>
                    <a:pt x="8795" y="72432"/>
                  </a:lnTo>
                  <a:lnTo>
                    <a:pt x="5026" y="64864"/>
                  </a:lnTo>
                  <a:lnTo>
                    <a:pt x="3141" y="61405"/>
                  </a:lnTo>
                  <a:lnTo>
                    <a:pt x="2198" y="57513"/>
                  </a:lnTo>
                  <a:lnTo>
                    <a:pt x="1256" y="53621"/>
                  </a:lnTo>
                  <a:lnTo>
                    <a:pt x="314" y="49945"/>
                  </a:lnTo>
                  <a:lnTo>
                    <a:pt x="0" y="46054"/>
                  </a:lnTo>
                  <a:lnTo>
                    <a:pt x="0" y="41729"/>
                  </a:lnTo>
                  <a:lnTo>
                    <a:pt x="0" y="0"/>
                  </a:lnTo>
                </a:path>
              </a:pathLst>
            </a:custGeom>
            <a:noFill/>
            <a:ln w="9525" cap="flat" cmpd="sng">
              <a:solidFill>
                <a:schemeClr val="accent5"/>
              </a:solidFill>
              <a:prstDash val="dash"/>
              <a:round/>
              <a:headEnd type="none" w="med" len="med"/>
              <a:tailEnd type="none" w="med" len="med"/>
            </a:ln>
          </p:spPr>
          <p:txBody>
            <a:bodyPr lIns="121900" tIns="60933" rIns="121900" bIns="60933" anchor="t" anchorCtr="0">
              <a:noAutofit/>
            </a:bodyPr>
            <a:lstStyle/>
            <a:p>
              <a:endParaRPr>
                <a:solidFill>
                  <a:schemeClr val="dk1"/>
                </a:solidFill>
                <a:cs typeface="+mn-ea"/>
                <a:sym typeface="+mn-lt"/>
              </a:endParaRPr>
            </a:p>
          </p:txBody>
        </p:sp>
        <p:sp>
          <p:nvSpPr>
            <p:cNvPr id="714" name="Shape 714"/>
            <p:cNvSpPr/>
            <p:nvPr/>
          </p:nvSpPr>
          <p:spPr>
            <a:xfrm>
              <a:off x="4611687" y="2613025"/>
              <a:ext cx="203199" cy="344487"/>
            </a:xfrm>
            <a:custGeom>
              <a:avLst/>
              <a:gdLst/>
              <a:ahLst/>
              <a:cxnLst/>
              <a:rect l="0" t="0" r="0" b="0"/>
              <a:pathLst>
                <a:path w="120000" h="120000" extrusionOk="0">
                  <a:moveTo>
                    <a:pt x="120000" y="120000"/>
                  </a:moveTo>
                  <a:lnTo>
                    <a:pt x="113089" y="120000"/>
                  </a:lnTo>
                  <a:lnTo>
                    <a:pt x="113089" y="120000"/>
                  </a:lnTo>
                  <a:lnTo>
                    <a:pt x="107434" y="120000"/>
                  </a:lnTo>
                  <a:lnTo>
                    <a:pt x="101780" y="119630"/>
                  </a:lnTo>
                  <a:lnTo>
                    <a:pt x="96125" y="119075"/>
                  </a:lnTo>
                  <a:lnTo>
                    <a:pt x="90471" y="118520"/>
                  </a:lnTo>
                  <a:lnTo>
                    <a:pt x="85130" y="117781"/>
                  </a:lnTo>
                  <a:lnTo>
                    <a:pt x="79790" y="116856"/>
                  </a:lnTo>
                  <a:lnTo>
                    <a:pt x="69109" y="114822"/>
                  </a:lnTo>
                  <a:lnTo>
                    <a:pt x="59371" y="112049"/>
                  </a:lnTo>
                  <a:lnTo>
                    <a:pt x="49947" y="108721"/>
                  </a:lnTo>
                  <a:lnTo>
                    <a:pt x="41151" y="104838"/>
                  </a:lnTo>
                  <a:lnTo>
                    <a:pt x="32984" y="100400"/>
                  </a:lnTo>
                  <a:lnTo>
                    <a:pt x="25759" y="95778"/>
                  </a:lnTo>
                  <a:lnTo>
                    <a:pt x="19162" y="90600"/>
                  </a:lnTo>
                  <a:lnTo>
                    <a:pt x="13507" y="85053"/>
                  </a:lnTo>
                  <a:lnTo>
                    <a:pt x="8795" y="79322"/>
                  </a:lnTo>
                  <a:lnTo>
                    <a:pt x="5026" y="73035"/>
                  </a:lnTo>
                  <a:lnTo>
                    <a:pt x="3769" y="69892"/>
                  </a:lnTo>
                  <a:lnTo>
                    <a:pt x="2198" y="66563"/>
                  </a:lnTo>
                  <a:lnTo>
                    <a:pt x="1256" y="63235"/>
                  </a:lnTo>
                  <a:lnTo>
                    <a:pt x="314" y="60092"/>
                  </a:lnTo>
                  <a:lnTo>
                    <a:pt x="0" y="56764"/>
                  </a:lnTo>
                  <a:lnTo>
                    <a:pt x="0" y="53066"/>
                  </a:lnTo>
                  <a:lnTo>
                    <a:pt x="0" y="0"/>
                  </a:lnTo>
                </a:path>
              </a:pathLst>
            </a:custGeom>
            <a:noFill/>
            <a:ln w="9525" cap="flat" cmpd="sng">
              <a:solidFill>
                <a:schemeClr val="accent5"/>
              </a:solidFill>
              <a:prstDash val="dash"/>
              <a:round/>
              <a:headEnd type="none" w="med" len="med"/>
              <a:tailEnd type="none" w="med" len="med"/>
            </a:ln>
          </p:spPr>
          <p:txBody>
            <a:bodyPr lIns="121900" tIns="60933" rIns="121900" bIns="60933" anchor="t" anchorCtr="0">
              <a:noAutofit/>
            </a:bodyPr>
            <a:lstStyle/>
            <a:p>
              <a:endParaRPr>
                <a:solidFill>
                  <a:schemeClr val="dk1"/>
                </a:solidFill>
                <a:cs typeface="+mn-ea"/>
                <a:sym typeface="+mn-lt"/>
              </a:endParaRPr>
            </a:p>
          </p:txBody>
        </p:sp>
        <p:sp>
          <p:nvSpPr>
            <p:cNvPr id="715" name="Shape 715"/>
            <p:cNvSpPr/>
            <p:nvPr/>
          </p:nvSpPr>
          <p:spPr>
            <a:xfrm>
              <a:off x="4814887" y="2957513"/>
              <a:ext cx="1468437" cy="296863"/>
            </a:xfrm>
            <a:custGeom>
              <a:avLst/>
              <a:gdLst/>
              <a:ahLst/>
              <a:cxnLst/>
              <a:rect l="0" t="0" r="0" b="0"/>
              <a:pathLst>
                <a:path w="120000" h="120000" extrusionOk="0">
                  <a:moveTo>
                    <a:pt x="120000" y="120000"/>
                  </a:moveTo>
                  <a:lnTo>
                    <a:pt x="120000" y="77081"/>
                  </a:lnTo>
                  <a:lnTo>
                    <a:pt x="120000" y="77081"/>
                  </a:lnTo>
                  <a:lnTo>
                    <a:pt x="120000" y="73024"/>
                  </a:lnTo>
                  <a:lnTo>
                    <a:pt x="119956" y="69181"/>
                  </a:lnTo>
                  <a:lnTo>
                    <a:pt x="119826" y="65338"/>
                  </a:lnTo>
                  <a:lnTo>
                    <a:pt x="119697" y="61494"/>
                  </a:lnTo>
                  <a:lnTo>
                    <a:pt x="119480" y="57864"/>
                  </a:lnTo>
                  <a:lnTo>
                    <a:pt x="119307" y="54234"/>
                  </a:lnTo>
                  <a:lnTo>
                    <a:pt x="118788" y="47188"/>
                  </a:lnTo>
                  <a:lnTo>
                    <a:pt x="118139" y="40569"/>
                  </a:lnTo>
                  <a:lnTo>
                    <a:pt x="117316" y="34163"/>
                  </a:lnTo>
                  <a:lnTo>
                    <a:pt x="116408" y="28185"/>
                  </a:lnTo>
                  <a:lnTo>
                    <a:pt x="115412" y="22846"/>
                  </a:lnTo>
                  <a:lnTo>
                    <a:pt x="114287" y="17722"/>
                  </a:lnTo>
                  <a:lnTo>
                    <a:pt x="113119" y="13238"/>
                  </a:lnTo>
                  <a:lnTo>
                    <a:pt x="111821" y="9395"/>
                  </a:lnTo>
                  <a:lnTo>
                    <a:pt x="110393" y="5978"/>
                  </a:lnTo>
                  <a:lnTo>
                    <a:pt x="109008" y="3416"/>
                  </a:lnTo>
                  <a:lnTo>
                    <a:pt x="108272" y="2562"/>
                  </a:lnTo>
                  <a:lnTo>
                    <a:pt x="107536" y="1494"/>
                  </a:lnTo>
                  <a:lnTo>
                    <a:pt x="106758" y="854"/>
                  </a:lnTo>
                  <a:lnTo>
                    <a:pt x="105979" y="213"/>
                  </a:lnTo>
                  <a:lnTo>
                    <a:pt x="105200" y="0"/>
                  </a:lnTo>
                  <a:lnTo>
                    <a:pt x="104377" y="0"/>
                  </a:lnTo>
                  <a:lnTo>
                    <a:pt x="0" y="0"/>
                  </a:lnTo>
                </a:path>
              </a:pathLst>
            </a:custGeom>
            <a:noFill/>
            <a:ln w="9525" cap="flat" cmpd="sng">
              <a:solidFill>
                <a:schemeClr val="accent5"/>
              </a:solidFill>
              <a:prstDash val="dash"/>
              <a:round/>
              <a:headEnd type="none" w="med" len="med"/>
              <a:tailEnd type="none" w="med" len="med"/>
            </a:ln>
          </p:spPr>
          <p:txBody>
            <a:bodyPr lIns="121900" tIns="60933" rIns="121900" bIns="60933" anchor="t" anchorCtr="0">
              <a:noAutofit/>
            </a:bodyPr>
            <a:lstStyle/>
            <a:p>
              <a:endParaRPr>
                <a:solidFill>
                  <a:schemeClr val="dk1"/>
                </a:solidFill>
                <a:cs typeface="+mn-ea"/>
                <a:sym typeface="+mn-lt"/>
              </a:endParaRPr>
            </a:p>
          </p:txBody>
        </p:sp>
      </p:grpSp>
      <p:sp>
        <p:nvSpPr>
          <p:cNvPr id="716" name="Shape 716"/>
          <p:cNvSpPr/>
          <p:nvPr/>
        </p:nvSpPr>
        <p:spPr>
          <a:xfrm>
            <a:off x="938993" y="3451139"/>
            <a:ext cx="487679" cy="487679"/>
          </a:xfrm>
          <a:prstGeom prst="ellipse">
            <a:avLst/>
          </a:prstGeom>
          <a:solidFill>
            <a:schemeClr val="accent2"/>
          </a:solidFill>
          <a:ln>
            <a:noFill/>
          </a:ln>
        </p:spPr>
        <p:txBody>
          <a:bodyPr lIns="121900" tIns="60933" rIns="121900" bIns="60933" anchor="ctr" anchorCtr="0">
            <a:noAutofit/>
          </a:bodyPr>
          <a:lstStyle/>
          <a:p>
            <a:pPr algn="ctr"/>
            <a:endParaRPr>
              <a:solidFill>
                <a:schemeClr val="lt1"/>
              </a:solidFill>
              <a:cs typeface="+mn-ea"/>
              <a:sym typeface="+mn-lt"/>
            </a:endParaRPr>
          </a:p>
        </p:txBody>
      </p:sp>
      <p:sp>
        <p:nvSpPr>
          <p:cNvPr id="717" name="Shape 717"/>
          <p:cNvSpPr txBox="1"/>
          <p:nvPr/>
        </p:nvSpPr>
        <p:spPr>
          <a:xfrm>
            <a:off x="990215" y="3500274"/>
            <a:ext cx="385232" cy="371525"/>
          </a:xfrm>
          <a:prstGeom prst="rect">
            <a:avLst/>
          </a:prstGeom>
          <a:noFill/>
          <a:ln>
            <a:noFill/>
          </a:ln>
        </p:spPr>
        <p:txBody>
          <a:bodyPr lIns="0" tIns="0" rIns="0" bIns="0" anchor="t" anchorCtr="0">
            <a:noAutofit/>
          </a:bodyPr>
          <a:lstStyle/>
          <a:p>
            <a:pPr algn="ctr">
              <a:buSzPct val="25000"/>
            </a:pPr>
            <a:r>
              <a:rPr lang="en-US" sz="2400">
                <a:solidFill>
                  <a:schemeClr val="lt1"/>
                </a:solidFill>
                <a:cs typeface="+mn-ea"/>
                <a:sym typeface="+mn-lt"/>
              </a:rPr>
              <a:t>1</a:t>
            </a:r>
          </a:p>
        </p:txBody>
      </p:sp>
      <p:sp>
        <p:nvSpPr>
          <p:cNvPr id="719" name="Shape 719"/>
          <p:cNvSpPr txBox="1"/>
          <p:nvPr/>
        </p:nvSpPr>
        <p:spPr>
          <a:xfrm>
            <a:off x="406045" y="4216203"/>
            <a:ext cx="1553575" cy="820737"/>
          </a:xfrm>
          <a:prstGeom prst="rect">
            <a:avLst/>
          </a:prstGeom>
          <a:noFill/>
          <a:ln>
            <a:noFill/>
          </a:ln>
        </p:spPr>
        <p:txBody>
          <a:bodyPr lIns="0" tIns="0" rIns="0" bIns="0" anchor="t" anchorCtr="0">
            <a:noAutofit/>
          </a:bodyPr>
          <a:lstStyle/>
          <a:p>
            <a:pPr algn="ctr">
              <a:lnSpc>
                <a:spcPct val="125000"/>
              </a:lnSpc>
              <a:spcAft>
                <a:spcPts val="1600"/>
              </a:spcAft>
              <a:buSzPct val="25000"/>
            </a:pPr>
            <a:r>
              <a:rPr lang="en-US" altLang="zh-CN" sz="2000" b="1">
                <a:solidFill>
                  <a:srgbClr val="404040"/>
                </a:solidFill>
                <a:latin typeface="Arial" panose="020B0604020202020204" pitchFamily="34" charset="0"/>
                <a:ea typeface="宋体" panose="02010600030101010101" pitchFamily="2" charset="-122"/>
                <a:sym typeface="+mn-ea"/>
              </a:rPr>
              <a:t>Spring</a:t>
            </a:r>
          </a:p>
          <a:p>
            <a:pPr algn="ctr">
              <a:lnSpc>
                <a:spcPct val="125000"/>
              </a:lnSpc>
              <a:spcAft>
                <a:spcPts val="1600"/>
              </a:spcAft>
              <a:buSzPct val="25000"/>
            </a:pPr>
            <a:r>
              <a:rPr lang="en-US" altLang="zh-CN" sz="2000" b="1" dirty="0">
                <a:solidFill>
                  <a:srgbClr val="404040"/>
                </a:solidFill>
                <a:latin typeface="Arial" panose="020B0604020202020204" pitchFamily="34" charset="0"/>
                <a:ea typeface="宋体" panose="02010600030101010101" pitchFamily="2" charset="-122"/>
                <a:cs typeface="+mn-ea"/>
                <a:sym typeface="+mn-ea"/>
              </a:rPr>
              <a:t>SpringMVC</a:t>
            </a:r>
          </a:p>
        </p:txBody>
      </p:sp>
      <p:sp>
        <p:nvSpPr>
          <p:cNvPr id="720" name="Shape 720"/>
          <p:cNvSpPr/>
          <p:nvPr/>
        </p:nvSpPr>
        <p:spPr>
          <a:xfrm>
            <a:off x="3070029" y="3451139"/>
            <a:ext cx="487679" cy="487679"/>
          </a:xfrm>
          <a:prstGeom prst="ellipse">
            <a:avLst/>
          </a:prstGeom>
          <a:solidFill>
            <a:schemeClr val="accent2"/>
          </a:solidFill>
          <a:ln>
            <a:noFill/>
          </a:ln>
        </p:spPr>
        <p:txBody>
          <a:bodyPr lIns="121900" tIns="60933" rIns="121900" bIns="60933" anchor="ctr" anchorCtr="0">
            <a:noAutofit/>
          </a:bodyPr>
          <a:lstStyle/>
          <a:p>
            <a:pPr algn="ctr"/>
            <a:endParaRPr>
              <a:solidFill>
                <a:schemeClr val="lt1"/>
              </a:solidFill>
              <a:cs typeface="+mn-ea"/>
              <a:sym typeface="+mn-lt"/>
            </a:endParaRPr>
          </a:p>
        </p:txBody>
      </p:sp>
      <p:sp>
        <p:nvSpPr>
          <p:cNvPr id="721" name="Shape 721"/>
          <p:cNvSpPr txBox="1"/>
          <p:nvPr/>
        </p:nvSpPr>
        <p:spPr>
          <a:xfrm>
            <a:off x="3121253" y="3500274"/>
            <a:ext cx="385232" cy="371525"/>
          </a:xfrm>
          <a:prstGeom prst="rect">
            <a:avLst/>
          </a:prstGeom>
          <a:noFill/>
          <a:ln>
            <a:noFill/>
          </a:ln>
        </p:spPr>
        <p:txBody>
          <a:bodyPr lIns="0" tIns="0" rIns="0" bIns="0" anchor="t" anchorCtr="0">
            <a:noAutofit/>
          </a:bodyPr>
          <a:lstStyle/>
          <a:p>
            <a:pPr algn="ctr">
              <a:buSzPct val="25000"/>
            </a:pPr>
            <a:r>
              <a:rPr lang="en-US" sz="2400">
                <a:solidFill>
                  <a:schemeClr val="lt1"/>
                </a:solidFill>
                <a:cs typeface="+mn-ea"/>
                <a:sym typeface="+mn-lt"/>
              </a:rPr>
              <a:t>2</a:t>
            </a:r>
          </a:p>
        </p:txBody>
      </p:sp>
      <p:sp>
        <p:nvSpPr>
          <p:cNvPr id="724" name="Shape 724"/>
          <p:cNvSpPr/>
          <p:nvPr/>
        </p:nvSpPr>
        <p:spPr>
          <a:xfrm>
            <a:off x="5345887" y="3451139"/>
            <a:ext cx="487679" cy="487679"/>
          </a:xfrm>
          <a:prstGeom prst="ellipse">
            <a:avLst/>
          </a:prstGeom>
          <a:solidFill>
            <a:schemeClr val="accent2"/>
          </a:solidFill>
          <a:ln>
            <a:noFill/>
          </a:ln>
        </p:spPr>
        <p:txBody>
          <a:bodyPr lIns="121900" tIns="60933" rIns="121900" bIns="60933" anchor="ctr" anchorCtr="0">
            <a:noAutofit/>
          </a:bodyPr>
          <a:lstStyle/>
          <a:p>
            <a:pPr algn="ctr"/>
            <a:endParaRPr>
              <a:solidFill>
                <a:schemeClr val="lt1"/>
              </a:solidFill>
              <a:cs typeface="+mn-ea"/>
              <a:sym typeface="+mn-lt"/>
            </a:endParaRPr>
          </a:p>
        </p:txBody>
      </p:sp>
      <p:sp>
        <p:nvSpPr>
          <p:cNvPr id="725" name="Shape 725"/>
          <p:cNvSpPr txBox="1"/>
          <p:nvPr/>
        </p:nvSpPr>
        <p:spPr>
          <a:xfrm>
            <a:off x="5397110" y="3500274"/>
            <a:ext cx="385232" cy="371525"/>
          </a:xfrm>
          <a:prstGeom prst="rect">
            <a:avLst/>
          </a:prstGeom>
          <a:noFill/>
          <a:ln>
            <a:noFill/>
          </a:ln>
        </p:spPr>
        <p:txBody>
          <a:bodyPr lIns="0" tIns="0" rIns="0" bIns="0" anchor="t" anchorCtr="0">
            <a:noAutofit/>
          </a:bodyPr>
          <a:lstStyle/>
          <a:p>
            <a:pPr algn="ctr">
              <a:buSzPct val="25000"/>
            </a:pPr>
            <a:r>
              <a:rPr lang="en-US" sz="2400">
                <a:solidFill>
                  <a:schemeClr val="lt1"/>
                </a:solidFill>
                <a:cs typeface="+mn-ea"/>
                <a:sym typeface="+mn-lt"/>
              </a:rPr>
              <a:t>3</a:t>
            </a:r>
          </a:p>
        </p:txBody>
      </p:sp>
      <p:sp>
        <p:nvSpPr>
          <p:cNvPr id="728" name="Shape 728"/>
          <p:cNvSpPr/>
          <p:nvPr/>
        </p:nvSpPr>
        <p:spPr>
          <a:xfrm>
            <a:off x="7648411" y="3451139"/>
            <a:ext cx="487679" cy="487679"/>
          </a:xfrm>
          <a:prstGeom prst="ellipse">
            <a:avLst/>
          </a:prstGeom>
          <a:solidFill>
            <a:schemeClr val="accent2"/>
          </a:solidFill>
          <a:ln>
            <a:noFill/>
          </a:ln>
        </p:spPr>
        <p:txBody>
          <a:bodyPr lIns="121900" tIns="60933" rIns="121900" bIns="60933" anchor="ctr" anchorCtr="0">
            <a:noAutofit/>
          </a:bodyPr>
          <a:lstStyle/>
          <a:p>
            <a:pPr algn="ctr"/>
            <a:endParaRPr>
              <a:solidFill>
                <a:schemeClr val="lt1"/>
              </a:solidFill>
              <a:cs typeface="+mn-ea"/>
              <a:sym typeface="+mn-lt"/>
            </a:endParaRPr>
          </a:p>
        </p:txBody>
      </p:sp>
      <p:sp>
        <p:nvSpPr>
          <p:cNvPr id="729" name="Shape 729"/>
          <p:cNvSpPr txBox="1"/>
          <p:nvPr/>
        </p:nvSpPr>
        <p:spPr>
          <a:xfrm>
            <a:off x="7699634" y="3500274"/>
            <a:ext cx="385232" cy="371525"/>
          </a:xfrm>
          <a:prstGeom prst="rect">
            <a:avLst/>
          </a:prstGeom>
          <a:noFill/>
          <a:ln>
            <a:noFill/>
          </a:ln>
        </p:spPr>
        <p:txBody>
          <a:bodyPr lIns="0" tIns="0" rIns="0" bIns="0" anchor="t" anchorCtr="0">
            <a:noAutofit/>
          </a:bodyPr>
          <a:lstStyle/>
          <a:p>
            <a:pPr algn="ctr">
              <a:buSzPct val="25000"/>
            </a:pPr>
            <a:r>
              <a:rPr lang="en-US" sz="2400">
                <a:solidFill>
                  <a:schemeClr val="lt1"/>
                </a:solidFill>
                <a:cs typeface="+mn-ea"/>
                <a:sym typeface="+mn-lt"/>
              </a:rPr>
              <a:t>4</a:t>
            </a:r>
          </a:p>
        </p:txBody>
      </p:sp>
      <p:sp>
        <p:nvSpPr>
          <p:cNvPr id="732" name="Shape 732"/>
          <p:cNvSpPr/>
          <p:nvPr/>
        </p:nvSpPr>
        <p:spPr>
          <a:xfrm>
            <a:off x="9729016" y="3451139"/>
            <a:ext cx="487679" cy="487679"/>
          </a:xfrm>
          <a:prstGeom prst="ellipse">
            <a:avLst/>
          </a:prstGeom>
          <a:solidFill>
            <a:schemeClr val="accent2"/>
          </a:solidFill>
          <a:ln>
            <a:noFill/>
          </a:ln>
        </p:spPr>
        <p:txBody>
          <a:bodyPr lIns="121900" tIns="60933" rIns="121900" bIns="60933" anchor="ctr" anchorCtr="0">
            <a:noAutofit/>
          </a:bodyPr>
          <a:lstStyle/>
          <a:p>
            <a:pPr algn="ctr"/>
            <a:endParaRPr>
              <a:solidFill>
                <a:schemeClr val="lt1"/>
              </a:solidFill>
              <a:cs typeface="+mn-ea"/>
              <a:sym typeface="+mn-lt"/>
            </a:endParaRPr>
          </a:p>
        </p:txBody>
      </p:sp>
      <p:sp>
        <p:nvSpPr>
          <p:cNvPr id="733" name="Shape 733"/>
          <p:cNvSpPr txBox="1"/>
          <p:nvPr/>
        </p:nvSpPr>
        <p:spPr>
          <a:xfrm>
            <a:off x="9780238" y="3500274"/>
            <a:ext cx="385232" cy="371525"/>
          </a:xfrm>
          <a:prstGeom prst="rect">
            <a:avLst/>
          </a:prstGeom>
          <a:noFill/>
          <a:ln>
            <a:noFill/>
          </a:ln>
        </p:spPr>
        <p:txBody>
          <a:bodyPr lIns="0" tIns="0" rIns="0" bIns="0" anchor="t" anchorCtr="0">
            <a:noAutofit/>
          </a:bodyPr>
          <a:lstStyle/>
          <a:p>
            <a:pPr algn="ctr">
              <a:buSzPct val="25000"/>
            </a:pPr>
            <a:r>
              <a:rPr lang="en-US" sz="2400">
                <a:solidFill>
                  <a:schemeClr val="lt1"/>
                </a:solidFill>
                <a:cs typeface="+mn-ea"/>
                <a:sym typeface="+mn-lt"/>
              </a:rPr>
              <a:t>5</a:t>
            </a:r>
          </a:p>
        </p:txBody>
      </p:sp>
      <p:sp>
        <p:nvSpPr>
          <p:cNvPr id="2" name="Shape 719"/>
          <p:cNvSpPr txBox="1"/>
          <p:nvPr/>
        </p:nvSpPr>
        <p:spPr>
          <a:xfrm>
            <a:off x="2537740" y="4215568"/>
            <a:ext cx="1553575" cy="820737"/>
          </a:xfrm>
          <a:prstGeom prst="rect">
            <a:avLst/>
          </a:prstGeom>
          <a:noFill/>
          <a:ln>
            <a:noFill/>
          </a:ln>
        </p:spPr>
        <p:txBody>
          <a:bodyPr lIns="0" tIns="0" rIns="0" bIns="0" anchor="t" anchorCtr="0">
            <a:noAutofit/>
          </a:bodyPr>
          <a:lstStyle/>
          <a:p>
            <a:pPr algn="ctr">
              <a:lnSpc>
                <a:spcPct val="125000"/>
              </a:lnSpc>
              <a:spcAft>
                <a:spcPts val="1600"/>
              </a:spcAft>
              <a:buSzPct val="25000"/>
            </a:pPr>
            <a:r>
              <a:rPr lang="en-US" altLang="zh-CN" sz="2000" b="1">
                <a:solidFill>
                  <a:srgbClr val="404040"/>
                </a:solidFill>
                <a:latin typeface="Arial" panose="020B0604020202020204" pitchFamily="34" charset="0"/>
                <a:ea typeface="宋体" panose="02010600030101010101" pitchFamily="2" charset="-122"/>
                <a:sym typeface="+mn-ea"/>
              </a:rPr>
              <a:t>MySQL</a:t>
            </a:r>
          </a:p>
          <a:p>
            <a:pPr algn="ctr">
              <a:lnSpc>
                <a:spcPct val="125000"/>
              </a:lnSpc>
              <a:spcAft>
                <a:spcPts val="1600"/>
              </a:spcAft>
              <a:buSzPct val="25000"/>
            </a:pPr>
            <a:r>
              <a:rPr lang="en-US" altLang="zh-CN" sz="2000" b="1" dirty="0">
                <a:solidFill>
                  <a:srgbClr val="404040"/>
                </a:solidFill>
                <a:latin typeface="Arial" panose="020B0604020202020204" pitchFamily="34" charset="0"/>
                <a:ea typeface="宋体" panose="02010600030101010101" pitchFamily="2" charset="-122"/>
                <a:cs typeface="+mn-ea"/>
                <a:sym typeface="+mn-ea"/>
              </a:rPr>
              <a:t>MyBatis</a:t>
            </a:r>
          </a:p>
        </p:txBody>
      </p:sp>
      <p:sp>
        <p:nvSpPr>
          <p:cNvPr id="3" name="Shape 719"/>
          <p:cNvSpPr txBox="1"/>
          <p:nvPr/>
        </p:nvSpPr>
        <p:spPr>
          <a:xfrm>
            <a:off x="4806595" y="4455598"/>
            <a:ext cx="1553575" cy="820737"/>
          </a:xfrm>
          <a:prstGeom prst="rect">
            <a:avLst/>
          </a:prstGeom>
          <a:noFill/>
          <a:ln>
            <a:noFill/>
          </a:ln>
        </p:spPr>
        <p:txBody>
          <a:bodyPr lIns="0" tIns="0" rIns="0" bIns="0" anchor="t" anchorCtr="0">
            <a:noAutofit/>
          </a:bodyPr>
          <a:lstStyle/>
          <a:p>
            <a:pPr algn="ctr">
              <a:lnSpc>
                <a:spcPct val="125000"/>
              </a:lnSpc>
              <a:spcAft>
                <a:spcPts val="1600"/>
              </a:spcAft>
              <a:buSzPct val="25000"/>
            </a:pPr>
            <a:r>
              <a:rPr lang="en-US" altLang="zh-CN" sz="2000" b="1">
                <a:solidFill>
                  <a:srgbClr val="404040"/>
                </a:solidFill>
                <a:latin typeface="Arial" panose="020B0604020202020204" pitchFamily="34" charset="0"/>
                <a:ea typeface="宋体" panose="02010600030101010101" pitchFamily="2" charset="-122"/>
                <a:sym typeface="+mn-ea"/>
              </a:rPr>
              <a:t>Tomcat</a:t>
            </a:r>
            <a:endParaRPr lang="en-US" altLang="zh-CN" sz="2000" b="1" dirty="0">
              <a:solidFill>
                <a:srgbClr val="404040"/>
              </a:solidFill>
              <a:latin typeface="Arial" panose="020B0604020202020204" pitchFamily="34" charset="0"/>
              <a:ea typeface="宋体" panose="02010600030101010101" pitchFamily="2" charset="-122"/>
              <a:cs typeface="+mn-ea"/>
              <a:sym typeface="+mn-ea"/>
            </a:endParaRPr>
          </a:p>
        </p:txBody>
      </p:sp>
      <p:sp>
        <p:nvSpPr>
          <p:cNvPr id="4" name="Shape 719"/>
          <p:cNvSpPr txBox="1"/>
          <p:nvPr/>
        </p:nvSpPr>
        <p:spPr>
          <a:xfrm>
            <a:off x="7116090" y="4455598"/>
            <a:ext cx="1553575" cy="820737"/>
          </a:xfrm>
          <a:prstGeom prst="rect">
            <a:avLst/>
          </a:prstGeom>
          <a:noFill/>
          <a:ln>
            <a:noFill/>
          </a:ln>
        </p:spPr>
        <p:txBody>
          <a:bodyPr lIns="0" tIns="0" rIns="0" bIns="0" anchor="t" anchorCtr="0">
            <a:noAutofit/>
          </a:bodyPr>
          <a:lstStyle/>
          <a:p>
            <a:pPr algn="ctr">
              <a:lnSpc>
                <a:spcPct val="125000"/>
              </a:lnSpc>
              <a:spcAft>
                <a:spcPts val="1600"/>
              </a:spcAft>
              <a:buSzPct val="25000"/>
            </a:pPr>
            <a:r>
              <a:rPr lang="en-US" altLang="zh-CN" sz="2000" b="1">
                <a:solidFill>
                  <a:srgbClr val="404040"/>
                </a:solidFill>
                <a:latin typeface="Arial" panose="020B0604020202020204" pitchFamily="34" charset="0"/>
                <a:ea typeface="宋体" panose="02010600030101010101" pitchFamily="2" charset="-122"/>
                <a:sym typeface="+mn-ea"/>
              </a:rPr>
              <a:t>Ajax</a:t>
            </a:r>
            <a:endParaRPr lang="en-US" altLang="zh-CN" sz="2000" b="1" dirty="0">
              <a:solidFill>
                <a:srgbClr val="404040"/>
              </a:solidFill>
              <a:latin typeface="Arial" panose="020B0604020202020204" pitchFamily="34" charset="0"/>
              <a:ea typeface="宋体" panose="02010600030101010101" pitchFamily="2" charset="-122"/>
              <a:cs typeface="+mn-ea"/>
              <a:sym typeface="+mn-ea"/>
            </a:endParaRPr>
          </a:p>
        </p:txBody>
      </p:sp>
      <p:sp>
        <p:nvSpPr>
          <p:cNvPr id="5" name="Shape 719"/>
          <p:cNvSpPr txBox="1"/>
          <p:nvPr/>
        </p:nvSpPr>
        <p:spPr>
          <a:xfrm>
            <a:off x="9271915" y="4531163"/>
            <a:ext cx="1553575" cy="820737"/>
          </a:xfrm>
          <a:prstGeom prst="rect">
            <a:avLst/>
          </a:prstGeom>
          <a:noFill/>
          <a:ln>
            <a:noFill/>
          </a:ln>
        </p:spPr>
        <p:txBody>
          <a:bodyPr lIns="0" tIns="0" rIns="0" bIns="0" anchor="t" anchorCtr="0">
            <a:noAutofit/>
          </a:bodyPr>
          <a:lstStyle/>
          <a:p>
            <a:pPr algn="ctr">
              <a:lnSpc>
                <a:spcPct val="125000"/>
              </a:lnSpc>
              <a:spcAft>
                <a:spcPts val="1600"/>
              </a:spcAft>
              <a:buSzPct val="25000"/>
            </a:pPr>
            <a:r>
              <a:rPr lang="en-US" altLang="zh-CN" sz="2000" b="1">
                <a:solidFill>
                  <a:srgbClr val="404040"/>
                </a:solidFill>
                <a:latin typeface="Arial" panose="020B0604020202020204" pitchFamily="34" charset="0"/>
                <a:ea typeface="宋体" panose="02010600030101010101" pitchFamily="2" charset="-122"/>
                <a:sym typeface="+mn-ea"/>
              </a:rPr>
              <a:t>WebSocket</a:t>
            </a:r>
            <a:endParaRPr lang="en-US" altLang="zh-CN" sz="2000" b="1" dirty="0">
              <a:solidFill>
                <a:srgbClr val="404040"/>
              </a:solidFill>
              <a:latin typeface="Arial" panose="020B0604020202020204" pitchFamily="34" charset="0"/>
              <a:ea typeface="宋体" panose="02010600030101010101" pitchFamily="2" charset="-122"/>
              <a:cs typeface="+mn-ea"/>
              <a:sym typeface="+mn-ea"/>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1587"/>
            <a:ext cx="12192000" cy="6858000"/>
          </a:xfrm>
          <a:prstGeom prst="rect">
            <a:avLst/>
          </a:prstGeom>
          <a:solidFill>
            <a:srgbClr val="FBFC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4425804" y="3890396"/>
            <a:ext cx="3458380" cy="583565"/>
          </a:xfrm>
          <a:prstGeom prst="rect">
            <a:avLst/>
          </a:prstGeom>
          <a:noFill/>
        </p:spPr>
        <p:txBody>
          <a:bodyPr wrap="square" rtlCol="0">
            <a:spAutoFit/>
          </a:bodyPr>
          <a:lstStyle/>
          <a:p>
            <a:pPr algn="ctr"/>
            <a:r>
              <a:rPr lang="zh-CN" altLang="en-US" sz="3200" dirty="0">
                <a:solidFill>
                  <a:srgbClr val="292725"/>
                </a:solidFill>
              </a:rPr>
              <a:t>分析与设计</a:t>
            </a:r>
          </a:p>
        </p:txBody>
      </p:sp>
      <p:pic>
        <p:nvPicPr>
          <p:cNvPr id="10" name="图片 9"/>
          <p:cNvPicPr>
            <a:picLocks noChangeAspect="1"/>
          </p:cNvPicPr>
          <p:nvPr/>
        </p:nvPicPr>
        <p:blipFill>
          <a:blip r:embed="rId3" cstate="print">
            <a:extLst>
              <a:ext uri="{28A0092B-C50C-407E-A947-70E740481C1C}">
                <a14:useLocalDpi xmlns:a14="http://schemas.microsoft.com/office/drawing/2010/main" val="0"/>
              </a:ext>
            </a:extLst>
          </a:blip>
          <a:srcRect t="30603" r="46094" b="3094"/>
          <a:stretch>
            <a:fillRect/>
          </a:stretch>
        </p:blipFill>
        <p:spPr>
          <a:xfrm>
            <a:off x="0" y="0"/>
            <a:ext cx="6572250" cy="2686050"/>
          </a:xfrm>
          <a:custGeom>
            <a:avLst/>
            <a:gdLst>
              <a:gd name="connsiteX0" fmla="*/ 0 w 6572250"/>
              <a:gd name="connsiteY0" fmla="*/ 0 h 2686050"/>
              <a:gd name="connsiteX1" fmla="*/ 6572250 w 6572250"/>
              <a:gd name="connsiteY1" fmla="*/ 0 h 2686050"/>
              <a:gd name="connsiteX2" fmla="*/ 6572250 w 6572250"/>
              <a:gd name="connsiteY2" fmla="*/ 2686050 h 2686050"/>
              <a:gd name="connsiteX3" fmla="*/ 0 w 6572250"/>
              <a:gd name="connsiteY3" fmla="*/ 2686050 h 2686050"/>
            </a:gdLst>
            <a:ahLst/>
            <a:cxnLst>
              <a:cxn ang="0">
                <a:pos x="connsiteX0" y="connsiteY0"/>
              </a:cxn>
              <a:cxn ang="0">
                <a:pos x="connsiteX1" y="connsiteY1"/>
              </a:cxn>
              <a:cxn ang="0">
                <a:pos x="connsiteX2" y="connsiteY2"/>
              </a:cxn>
              <a:cxn ang="0">
                <a:pos x="connsiteX3" y="connsiteY3"/>
              </a:cxn>
            </a:cxnLst>
            <a:rect l="l" t="t" r="r" b="b"/>
            <a:pathLst>
              <a:path w="6572250" h="2686050">
                <a:moveTo>
                  <a:pt x="0" y="0"/>
                </a:moveTo>
                <a:lnTo>
                  <a:pt x="6572250" y="0"/>
                </a:lnTo>
                <a:lnTo>
                  <a:pt x="6572250" y="2686050"/>
                </a:lnTo>
                <a:lnTo>
                  <a:pt x="0" y="2686050"/>
                </a:lnTo>
                <a:close/>
              </a:path>
            </a:pathLst>
          </a:custGeom>
        </p:spPr>
      </p:pic>
      <p:pic>
        <p:nvPicPr>
          <p:cNvPr id="12" name="图片 11"/>
          <p:cNvPicPr>
            <a:picLocks noChangeAspect="1"/>
          </p:cNvPicPr>
          <p:nvPr/>
        </p:nvPicPr>
        <p:blipFill>
          <a:blip r:embed="rId4">
            <a:duotone>
              <a:schemeClr val="accent3">
                <a:shade val="45000"/>
                <a:satMod val="135000"/>
              </a:schemeClr>
              <a:prstClr val="white"/>
            </a:duotone>
            <a:extLst>
              <a:ext uri="{28A0092B-C50C-407E-A947-70E740481C1C}">
                <a14:useLocalDpi xmlns:a14="http://schemas.microsoft.com/office/drawing/2010/main" val="0"/>
              </a:ext>
            </a:extLst>
          </a:blip>
          <a:srcRect b="20054"/>
          <a:stretch>
            <a:fillRect/>
          </a:stretch>
        </p:blipFill>
        <p:spPr>
          <a:xfrm>
            <a:off x="4717380" y="1015136"/>
            <a:ext cx="3359819" cy="2686050"/>
          </a:xfrm>
          <a:custGeom>
            <a:avLst/>
            <a:gdLst>
              <a:gd name="connsiteX0" fmla="*/ 0 w 3359819"/>
              <a:gd name="connsiteY0" fmla="*/ 0 h 2686050"/>
              <a:gd name="connsiteX1" fmla="*/ 3359819 w 3359819"/>
              <a:gd name="connsiteY1" fmla="*/ 0 h 2686050"/>
              <a:gd name="connsiteX2" fmla="*/ 3359819 w 3359819"/>
              <a:gd name="connsiteY2" fmla="*/ 2686050 h 2686050"/>
              <a:gd name="connsiteX3" fmla="*/ 0 w 3359819"/>
              <a:gd name="connsiteY3" fmla="*/ 2686050 h 2686050"/>
            </a:gdLst>
            <a:ahLst/>
            <a:cxnLst>
              <a:cxn ang="0">
                <a:pos x="connsiteX0" y="connsiteY0"/>
              </a:cxn>
              <a:cxn ang="0">
                <a:pos x="connsiteX1" y="connsiteY1"/>
              </a:cxn>
              <a:cxn ang="0">
                <a:pos x="connsiteX2" y="connsiteY2"/>
              </a:cxn>
              <a:cxn ang="0">
                <a:pos x="connsiteX3" y="connsiteY3"/>
              </a:cxn>
            </a:cxnLst>
            <a:rect l="l" t="t" r="r" b="b"/>
            <a:pathLst>
              <a:path w="3359819" h="2686050">
                <a:moveTo>
                  <a:pt x="0" y="0"/>
                </a:moveTo>
                <a:lnTo>
                  <a:pt x="3359819" y="0"/>
                </a:lnTo>
                <a:lnTo>
                  <a:pt x="3359819" y="2686050"/>
                </a:lnTo>
                <a:lnTo>
                  <a:pt x="0" y="2686050"/>
                </a:lnTo>
                <a:close/>
              </a:path>
            </a:pathLst>
          </a:custGeom>
        </p:spPr>
      </p:pic>
      <p:sp>
        <p:nvSpPr>
          <p:cNvPr id="6" name="文本框 5"/>
          <p:cNvSpPr txBox="1"/>
          <p:nvPr/>
        </p:nvSpPr>
        <p:spPr>
          <a:xfrm>
            <a:off x="5568318" y="2186782"/>
            <a:ext cx="979172" cy="1106805"/>
          </a:xfrm>
          <a:prstGeom prst="rect">
            <a:avLst/>
          </a:prstGeom>
          <a:noFill/>
        </p:spPr>
        <p:txBody>
          <a:bodyPr wrap="square" rtlCol="0">
            <a:spAutoFit/>
          </a:bodyPr>
          <a:lstStyle/>
          <a:p>
            <a:r>
              <a:rPr lang="zh-CN" altLang="en-US" sz="6600" dirty="0">
                <a:solidFill>
                  <a:srgbClr val="3E3C3A"/>
                </a:solidFill>
                <a:latin typeface="禹卫书法行书简体" panose="02000603000000000000" pitchFamily="2" charset="-122"/>
                <a:ea typeface="禹卫书法行书简体" panose="02000603000000000000" pitchFamily="2" charset="-122"/>
              </a:rPr>
              <a:t>叁</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p:cNvSpPr/>
          <p:nvPr/>
        </p:nvSpPr>
        <p:spPr>
          <a:xfrm>
            <a:off x="0" y="-1587"/>
            <a:ext cx="12192000" cy="6858000"/>
          </a:xfrm>
          <a:prstGeom prst="rect">
            <a:avLst/>
          </a:prstGeom>
          <a:solidFill>
            <a:srgbClr val="FBFC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0" name="图片 29"/>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rcRect l="46406" t="2389" r="8297" b="16055"/>
          <a:stretch>
            <a:fillRect/>
          </a:stretch>
        </p:blipFill>
        <p:spPr>
          <a:xfrm>
            <a:off x="6669346" y="3554004"/>
            <a:ext cx="5522655" cy="3303996"/>
          </a:xfrm>
          <a:custGeom>
            <a:avLst/>
            <a:gdLst>
              <a:gd name="connsiteX0" fmla="*/ 0 w 5522655"/>
              <a:gd name="connsiteY0" fmla="*/ 0 h 3303996"/>
              <a:gd name="connsiteX1" fmla="*/ 5522655 w 5522655"/>
              <a:gd name="connsiteY1" fmla="*/ 0 h 3303996"/>
              <a:gd name="connsiteX2" fmla="*/ 5522655 w 5522655"/>
              <a:gd name="connsiteY2" fmla="*/ 3303996 h 3303996"/>
              <a:gd name="connsiteX3" fmla="*/ 0 w 5522655"/>
              <a:gd name="connsiteY3" fmla="*/ 3303996 h 3303996"/>
            </a:gdLst>
            <a:ahLst/>
            <a:cxnLst>
              <a:cxn ang="0">
                <a:pos x="connsiteX0" y="connsiteY0"/>
              </a:cxn>
              <a:cxn ang="0">
                <a:pos x="connsiteX1" y="connsiteY1"/>
              </a:cxn>
              <a:cxn ang="0">
                <a:pos x="connsiteX2" y="connsiteY2"/>
              </a:cxn>
              <a:cxn ang="0">
                <a:pos x="connsiteX3" y="connsiteY3"/>
              </a:cxn>
            </a:cxnLst>
            <a:rect l="l" t="t" r="r" b="b"/>
            <a:pathLst>
              <a:path w="5522655" h="3303996">
                <a:moveTo>
                  <a:pt x="0" y="0"/>
                </a:moveTo>
                <a:lnTo>
                  <a:pt x="5522655" y="0"/>
                </a:lnTo>
                <a:lnTo>
                  <a:pt x="5522655" y="3303996"/>
                </a:lnTo>
                <a:lnTo>
                  <a:pt x="0" y="3303996"/>
                </a:lnTo>
                <a:close/>
              </a:path>
            </a:pathLst>
          </a:custGeom>
        </p:spPr>
      </p:pic>
      <p:pic>
        <p:nvPicPr>
          <p:cNvPr id="31" name="图片 30"/>
          <p:cNvPicPr>
            <a:picLocks noChangeAspect="1"/>
          </p:cNvPicPr>
          <p:nvPr>
            <p:custDataLst>
              <p:tags r:id="rId2"/>
            </p:custDataLst>
          </p:nvPr>
        </p:nvPicPr>
        <p:blipFill>
          <a:blip r:embed="rId6">
            <a:duotone>
              <a:schemeClr val="bg2">
                <a:shade val="45000"/>
                <a:satMod val="135000"/>
              </a:schemeClr>
              <a:prstClr val="white"/>
            </a:duotone>
            <a:extLst>
              <a:ext uri="{28A0092B-C50C-407E-A947-70E740481C1C}">
                <a14:useLocalDpi xmlns:a14="http://schemas.microsoft.com/office/drawing/2010/main" val="0"/>
              </a:ext>
            </a:extLst>
          </a:blip>
          <a:srcRect t="38394"/>
          <a:stretch>
            <a:fillRect/>
          </a:stretch>
        </p:blipFill>
        <p:spPr>
          <a:xfrm>
            <a:off x="-29497" y="1"/>
            <a:ext cx="5074999" cy="1888733"/>
          </a:xfrm>
          <a:custGeom>
            <a:avLst/>
            <a:gdLst>
              <a:gd name="connsiteX0" fmla="*/ 0 w 5074999"/>
              <a:gd name="connsiteY0" fmla="*/ 0 h 1888733"/>
              <a:gd name="connsiteX1" fmla="*/ 5074999 w 5074999"/>
              <a:gd name="connsiteY1" fmla="*/ 0 h 1888733"/>
              <a:gd name="connsiteX2" fmla="*/ 5074999 w 5074999"/>
              <a:gd name="connsiteY2" fmla="*/ 1888733 h 1888733"/>
              <a:gd name="connsiteX3" fmla="*/ 0 w 5074999"/>
              <a:gd name="connsiteY3" fmla="*/ 1888733 h 1888733"/>
            </a:gdLst>
            <a:ahLst/>
            <a:cxnLst>
              <a:cxn ang="0">
                <a:pos x="connsiteX0" y="connsiteY0"/>
              </a:cxn>
              <a:cxn ang="0">
                <a:pos x="connsiteX1" y="connsiteY1"/>
              </a:cxn>
              <a:cxn ang="0">
                <a:pos x="connsiteX2" y="connsiteY2"/>
              </a:cxn>
              <a:cxn ang="0">
                <a:pos x="connsiteX3" y="connsiteY3"/>
              </a:cxn>
            </a:cxnLst>
            <a:rect l="l" t="t" r="r" b="b"/>
            <a:pathLst>
              <a:path w="5074999" h="1888733">
                <a:moveTo>
                  <a:pt x="0" y="0"/>
                </a:moveTo>
                <a:lnTo>
                  <a:pt x="5074999" y="0"/>
                </a:lnTo>
                <a:lnTo>
                  <a:pt x="5074999" y="1888733"/>
                </a:lnTo>
                <a:lnTo>
                  <a:pt x="0" y="1888733"/>
                </a:lnTo>
                <a:close/>
              </a:path>
            </a:pathLst>
          </a:custGeom>
        </p:spPr>
      </p:pic>
      <p:sp>
        <p:nvSpPr>
          <p:cNvPr id="32" name="文本框 31"/>
          <p:cNvSpPr txBox="1"/>
          <p:nvPr/>
        </p:nvSpPr>
        <p:spPr>
          <a:xfrm>
            <a:off x="206477" y="176980"/>
            <a:ext cx="4365523" cy="521970"/>
          </a:xfrm>
          <a:prstGeom prst="rect">
            <a:avLst/>
          </a:prstGeom>
          <a:noFill/>
        </p:spPr>
        <p:txBody>
          <a:bodyPr wrap="square" rtlCol="0">
            <a:spAutoFit/>
          </a:bodyPr>
          <a:lstStyle/>
          <a:p>
            <a:r>
              <a:rPr lang="zh-CN" altLang="en-US" sz="2800" dirty="0">
                <a:solidFill>
                  <a:schemeClr val="bg1"/>
                </a:solidFill>
              </a:rPr>
              <a:t>系统设计</a:t>
            </a:r>
          </a:p>
        </p:txBody>
      </p:sp>
      <p:sp>
        <p:nvSpPr>
          <p:cNvPr id="781" name="Shape 781"/>
          <p:cNvSpPr/>
          <p:nvPr/>
        </p:nvSpPr>
        <p:spPr>
          <a:xfrm>
            <a:off x="3183386" y="1816282"/>
            <a:ext cx="2025651" cy="4826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9601" y="0"/>
                </a:lnTo>
                <a:lnTo>
                  <a:pt x="21600" y="10779"/>
                </a:lnTo>
                <a:lnTo>
                  <a:pt x="19644" y="21600"/>
                </a:lnTo>
                <a:lnTo>
                  <a:pt x="131" y="21600"/>
                </a:lnTo>
              </a:path>
            </a:pathLst>
          </a:custGeom>
          <a:ln w="12700">
            <a:solidFill>
              <a:schemeClr val="accent3"/>
            </a:solidFill>
            <a:miter lim="400000"/>
          </a:ln>
        </p:spPr>
        <p:txBody>
          <a:bodyPr lIns="0" tIns="0" rIns="0" bIns="0" anchor="ctr"/>
          <a:lstStyle/>
          <a:p>
            <a:pPr lvl="0"/>
            <a:endParaRPr sz="2400">
              <a:cs typeface="+mn-ea"/>
              <a:sym typeface="+mn-lt"/>
            </a:endParaRPr>
          </a:p>
        </p:txBody>
      </p:sp>
      <p:sp>
        <p:nvSpPr>
          <p:cNvPr id="783" name="Shape 783"/>
          <p:cNvSpPr/>
          <p:nvPr/>
        </p:nvSpPr>
        <p:spPr>
          <a:xfrm>
            <a:off x="2537770" y="1731467"/>
            <a:ext cx="635000" cy="6350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accent3"/>
          </a:solidFill>
          <a:ln w="12700" cap="flat">
            <a:noFill/>
            <a:miter lim="400000"/>
          </a:ln>
          <a:effectLst/>
        </p:spPr>
        <p:txBody>
          <a:bodyPr wrap="square" lIns="0" tIns="0" rIns="0" bIns="0" numCol="1" anchor="ctr">
            <a:noAutofit/>
          </a:bodyPr>
          <a:lstStyle/>
          <a:p>
            <a:pPr defTabSz="292100">
              <a:defRPr sz="4000">
                <a:solidFill>
                  <a:srgbClr val="FFFFFF"/>
                </a:solidFill>
                <a:effectLst>
                  <a:outerShdw blurRad="38100" dist="12700" dir="5400000" rotWithShape="0">
                    <a:srgbClr val="000000">
                      <a:alpha val="50000"/>
                    </a:srgbClr>
                  </a:outerShdw>
                </a:effectLst>
              </a:defRPr>
            </a:pPr>
            <a:endParaRPr sz="5335">
              <a:cs typeface="+mn-ea"/>
              <a:sym typeface="+mn-lt"/>
            </a:endParaRPr>
          </a:p>
        </p:txBody>
      </p:sp>
      <p:sp>
        <p:nvSpPr>
          <p:cNvPr id="784" name="Shape 784"/>
          <p:cNvSpPr/>
          <p:nvPr/>
        </p:nvSpPr>
        <p:spPr>
          <a:xfrm>
            <a:off x="2652390" y="1686382"/>
            <a:ext cx="405760" cy="725170"/>
          </a:xfrm>
          <a:prstGeom prst="rect">
            <a:avLst/>
          </a:prstGeom>
          <a:noFill/>
          <a:ln w="12700" cap="flat">
            <a:noFill/>
            <a:miter lim="400000"/>
          </a:ln>
          <a:effectLst/>
        </p:spPr>
        <p:txBody>
          <a:bodyPr wrap="square" lIns="67733" tIns="67733" rIns="67733" bIns="67733" numCol="1" anchor="ctr">
            <a:spAutoFit/>
          </a:bodyPr>
          <a:lstStyle>
            <a:lvl1pPr>
              <a:lnSpc>
                <a:spcPct val="120000"/>
              </a:lnSpc>
              <a:defRPr sz="3000" b="1">
                <a:solidFill>
                  <a:srgbClr val="FFFFFF"/>
                </a:solidFill>
                <a:latin typeface="Arimo"/>
                <a:ea typeface="Arimo"/>
                <a:cs typeface="Arimo"/>
                <a:sym typeface="Arimo"/>
              </a:defRPr>
            </a:lvl1pPr>
          </a:lstStyle>
          <a:p>
            <a:pPr lvl="0">
              <a:defRPr sz="1800" b="0">
                <a:solidFill>
                  <a:srgbClr val="000000"/>
                </a:solidFill>
              </a:defRPr>
            </a:pPr>
            <a:r>
              <a:rPr lang="en-US" sz="3200" dirty="0">
                <a:solidFill>
                  <a:schemeClr val="tx1"/>
                </a:solidFill>
                <a:latin typeface="+mn-lt"/>
                <a:ea typeface="+mn-ea"/>
                <a:cs typeface="+mn-ea"/>
                <a:sym typeface="+mn-lt"/>
              </a:rPr>
              <a:t>1</a:t>
            </a:r>
          </a:p>
        </p:txBody>
      </p:sp>
      <p:sp>
        <p:nvSpPr>
          <p:cNvPr id="787" name="Shape 787"/>
          <p:cNvSpPr/>
          <p:nvPr/>
        </p:nvSpPr>
        <p:spPr>
          <a:xfrm>
            <a:off x="7558536" y="1816282"/>
            <a:ext cx="2025651" cy="4826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9601" y="0"/>
                </a:lnTo>
                <a:lnTo>
                  <a:pt x="21600" y="10779"/>
                </a:lnTo>
                <a:lnTo>
                  <a:pt x="19644" y="21600"/>
                </a:lnTo>
                <a:lnTo>
                  <a:pt x="131" y="21600"/>
                </a:lnTo>
              </a:path>
            </a:pathLst>
          </a:custGeom>
          <a:ln w="12700">
            <a:solidFill>
              <a:schemeClr val="accent3"/>
            </a:solidFill>
            <a:miter lim="400000"/>
          </a:ln>
        </p:spPr>
        <p:txBody>
          <a:bodyPr lIns="0" tIns="0" rIns="0" bIns="0" anchor="ctr"/>
          <a:lstStyle/>
          <a:p>
            <a:pPr lvl="0"/>
            <a:endParaRPr sz="2400">
              <a:cs typeface="+mn-ea"/>
              <a:sym typeface="+mn-lt"/>
            </a:endParaRPr>
          </a:p>
        </p:txBody>
      </p:sp>
      <p:sp>
        <p:nvSpPr>
          <p:cNvPr id="789" name="Shape 789"/>
          <p:cNvSpPr/>
          <p:nvPr/>
        </p:nvSpPr>
        <p:spPr>
          <a:xfrm>
            <a:off x="6912920" y="1744166"/>
            <a:ext cx="635000" cy="6350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accent3"/>
          </a:solidFill>
          <a:ln w="12700" cap="flat">
            <a:noFill/>
            <a:miter lim="400000"/>
          </a:ln>
          <a:effectLst/>
        </p:spPr>
        <p:txBody>
          <a:bodyPr wrap="square" lIns="0" tIns="0" rIns="0" bIns="0" numCol="1" anchor="ctr">
            <a:noAutofit/>
          </a:bodyPr>
          <a:lstStyle/>
          <a:p>
            <a:pPr defTabSz="292100">
              <a:defRPr sz="4000">
                <a:solidFill>
                  <a:srgbClr val="FFFFFF"/>
                </a:solidFill>
                <a:effectLst>
                  <a:outerShdw blurRad="38100" dist="12700" dir="5400000" rotWithShape="0">
                    <a:srgbClr val="000000">
                      <a:alpha val="50000"/>
                    </a:srgbClr>
                  </a:outerShdw>
                </a:effectLst>
              </a:defRPr>
            </a:pPr>
            <a:endParaRPr sz="5335">
              <a:cs typeface="+mn-ea"/>
              <a:sym typeface="+mn-lt"/>
            </a:endParaRPr>
          </a:p>
        </p:txBody>
      </p:sp>
      <p:sp>
        <p:nvSpPr>
          <p:cNvPr id="790" name="Shape 790"/>
          <p:cNvSpPr/>
          <p:nvPr/>
        </p:nvSpPr>
        <p:spPr>
          <a:xfrm>
            <a:off x="7063323" y="1686381"/>
            <a:ext cx="334194" cy="725170"/>
          </a:xfrm>
          <a:prstGeom prst="rect">
            <a:avLst/>
          </a:prstGeom>
          <a:noFill/>
          <a:ln w="12700" cap="flat">
            <a:noFill/>
            <a:miter lim="400000"/>
          </a:ln>
          <a:effectLst/>
        </p:spPr>
        <p:txBody>
          <a:bodyPr wrap="square" lIns="67733" tIns="67733" rIns="67733" bIns="67733" numCol="1" anchor="ctr">
            <a:spAutoFit/>
          </a:bodyPr>
          <a:lstStyle/>
          <a:p>
            <a:pPr>
              <a:lnSpc>
                <a:spcPct val="120000"/>
              </a:lnSpc>
            </a:pPr>
            <a:r>
              <a:rPr lang="en-US" sz="3200" dirty="0">
                <a:cs typeface="+mn-ea"/>
                <a:sym typeface="+mn-lt"/>
              </a:rPr>
              <a:t>2</a:t>
            </a:r>
          </a:p>
        </p:txBody>
      </p:sp>
      <p:sp>
        <p:nvSpPr>
          <p:cNvPr id="3" name="文本框 2"/>
          <p:cNvSpPr txBox="1"/>
          <p:nvPr/>
        </p:nvSpPr>
        <p:spPr>
          <a:xfrm>
            <a:off x="3197528" y="1910781"/>
            <a:ext cx="1579196" cy="368300"/>
          </a:xfrm>
          <a:prstGeom prst="rect">
            <a:avLst/>
          </a:prstGeom>
          <a:noFill/>
        </p:spPr>
        <p:txBody>
          <a:bodyPr wrap="square" rtlCol="0">
            <a:spAutoFit/>
          </a:bodyPr>
          <a:lstStyle/>
          <a:p>
            <a:r>
              <a:rPr lang="zh-CN" altLang="en-US" b="1" dirty="0">
                <a:cs typeface="+mn-ea"/>
                <a:sym typeface="+mn-lt"/>
              </a:rPr>
              <a:t>用户</a:t>
            </a:r>
          </a:p>
        </p:txBody>
      </p:sp>
      <p:sp>
        <p:nvSpPr>
          <p:cNvPr id="23" name="文本框 22"/>
          <p:cNvSpPr txBox="1"/>
          <p:nvPr/>
        </p:nvSpPr>
        <p:spPr>
          <a:xfrm>
            <a:off x="7645060" y="1910781"/>
            <a:ext cx="1579196" cy="368300"/>
          </a:xfrm>
          <a:prstGeom prst="rect">
            <a:avLst/>
          </a:prstGeom>
          <a:noFill/>
        </p:spPr>
        <p:txBody>
          <a:bodyPr wrap="square" rtlCol="0">
            <a:spAutoFit/>
          </a:bodyPr>
          <a:lstStyle/>
          <a:p>
            <a:r>
              <a:rPr lang="zh-CN" altLang="en-US" b="1" dirty="0">
                <a:cs typeface="+mn-ea"/>
                <a:sym typeface="+mn-lt"/>
              </a:rPr>
              <a:t>关注</a:t>
            </a:r>
          </a:p>
        </p:txBody>
      </p:sp>
      <p:pic>
        <p:nvPicPr>
          <p:cNvPr id="20" name="图片 20"/>
          <p:cNvPicPr>
            <a:picLocks noChangeAspect="1"/>
          </p:cNvPicPr>
          <p:nvPr/>
        </p:nvPicPr>
        <p:blipFill>
          <a:blip r:embed="rId7" cstate="print">
            <a:extLst>
              <a:ext uri="{28A0092B-C50C-407E-A947-70E740481C1C}">
                <a14:useLocalDpi xmlns:a14="http://schemas.microsoft.com/office/drawing/2010/main" val="0"/>
              </a:ext>
            </a:extLst>
          </a:blip>
          <a:srcRect t="5124" b="5353"/>
          <a:stretch>
            <a:fillRect/>
          </a:stretch>
        </p:blipFill>
        <p:spPr>
          <a:xfrm>
            <a:off x="2091055" y="2863215"/>
            <a:ext cx="3790950" cy="2602865"/>
          </a:xfrm>
          <a:prstGeom prst="rect">
            <a:avLst/>
          </a:prstGeom>
          <a:ln>
            <a:noFill/>
          </a:ln>
        </p:spPr>
      </p:pic>
      <p:pic>
        <p:nvPicPr>
          <p:cNvPr id="4" name="图片 3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780655" y="2596515"/>
            <a:ext cx="1307465" cy="3136265"/>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p:cNvSpPr/>
          <p:nvPr/>
        </p:nvSpPr>
        <p:spPr>
          <a:xfrm>
            <a:off x="0" y="-1587"/>
            <a:ext cx="12192000" cy="6858000"/>
          </a:xfrm>
          <a:prstGeom prst="rect">
            <a:avLst/>
          </a:prstGeom>
          <a:solidFill>
            <a:srgbClr val="FBFC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0" name="图片 29"/>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rcRect l="46406" t="2389" r="8297" b="16055"/>
          <a:stretch>
            <a:fillRect/>
          </a:stretch>
        </p:blipFill>
        <p:spPr>
          <a:xfrm>
            <a:off x="6669346" y="3554004"/>
            <a:ext cx="5522655" cy="3303996"/>
          </a:xfrm>
          <a:custGeom>
            <a:avLst/>
            <a:gdLst>
              <a:gd name="connsiteX0" fmla="*/ 0 w 5522655"/>
              <a:gd name="connsiteY0" fmla="*/ 0 h 3303996"/>
              <a:gd name="connsiteX1" fmla="*/ 5522655 w 5522655"/>
              <a:gd name="connsiteY1" fmla="*/ 0 h 3303996"/>
              <a:gd name="connsiteX2" fmla="*/ 5522655 w 5522655"/>
              <a:gd name="connsiteY2" fmla="*/ 3303996 h 3303996"/>
              <a:gd name="connsiteX3" fmla="*/ 0 w 5522655"/>
              <a:gd name="connsiteY3" fmla="*/ 3303996 h 3303996"/>
            </a:gdLst>
            <a:ahLst/>
            <a:cxnLst>
              <a:cxn ang="0">
                <a:pos x="connsiteX0" y="connsiteY0"/>
              </a:cxn>
              <a:cxn ang="0">
                <a:pos x="connsiteX1" y="connsiteY1"/>
              </a:cxn>
              <a:cxn ang="0">
                <a:pos x="connsiteX2" y="connsiteY2"/>
              </a:cxn>
              <a:cxn ang="0">
                <a:pos x="connsiteX3" y="connsiteY3"/>
              </a:cxn>
            </a:cxnLst>
            <a:rect l="l" t="t" r="r" b="b"/>
            <a:pathLst>
              <a:path w="5522655" h="3303996">
                <a:moveTo>
                  <a:pt x="0" y="0"/>
                </a:moveTo>
                <a:lnTo>
                  <a:pt x="5522655" y="0"/>
                </a:lnTo>
                <a:lnTo>
                  <a:pt x="5522655" y="3303996"/>
                </a:lnTo>
                <a:lnTo>
                  <a:pt x="0" y="3303996"/>
                </a:lnTo>
                <a:close/>
              </a:path>
            </a:pathLst>
          </a:custGeom>
        </p:spPr>
      </p:pic>
      <p:pic>
        <p:nvPicPr>
          <p:cNvPr id="31" name="图片 30"/>
          <p:cNvPicPr>
            <a:picLocks noChangeAspect="1"/>
          </p:cNvPicPr>
          <p:nvPr>
            <p:custDataLst>
              <p:tags r:id="rId2"/>
            </p:custDataLst>
          </p:nvPr>
        </p:nvPicPr>
        <p:blipFill>
          <a:blip r:embed="rId6">
            <a:duotone>
              <a:schemeClr val="bg2">
                <a:shade val="45000"/>
                <a:satMod val="135000"/>
              </a:schemeClr>
              <a:prstClr val="white"/>
            </a:duotone>
            <a:extLst>
              <a:ext uri="{28A0092B-C50C-407E-A947-70E740481C1C}">
                <a14:useLocalDpi xmlns:a14="http://schemas.microsoft.com/office/drawing/2010/main" val="0"/>
              </a:ext>
            </a:extLst>
          </a:blip>
          <a:srcRect t="38394"/>
          <a:stretch>
            <a:fillRect/>
          </a:stretch>
        </p:blipFill>
        <p:spPr>
          <a:xfrm>
            <a:off x="-29497" y="1"/>
            <a:ext cx="5074999" cy="1888733"/>
          </a:xfrm>
          <a:custGeom>
            <a:avLst/>
            <a:gdLst>
              <a:gd name="connsiteX0" fmla="*/ 0 w 5074999"/>
              <a:gd name="connsiteY0" fmla="*/ 0 h 1888733"/>
              <a:gd name="connsiteX1" fmla="*/ 5074999 w 5074999"/>
              <a:gd name="connsiteY1" fmla="*/ 0 h 1888733"/>
              <a:gd name="connsiteX2" fmla="*/ 5074999 w 5074999"/>
              <a:gd name="connsiteY2" fmla="*/ 1888733 h 1888733"/>
              <a:gd name="connsiteX3" fmla="*/ 0 w 5074999"/>
              <a:gd name="connsiteY3" fmla="*/ 1888733 h 1888733"/>
            </a:gdLst>
            <a:ahLst/>
            <a:cxnLst>
              <a:cxn ang="0">
                <a:pos x="connsiteX0" y="connsiteY0"/>
              </a:cxn>
              <a:cxn ang="0">
                <a:pos x="connsiteX1" y="connsiteY1"/>
              </a:cxn>
              <a:cxn ang="0">
                <a:pos x="connsiteX2" y="connsiteY2"/>
              </a:cxn>
              <a:cxn ang="0">
                <a:pos x="connsiteX3" y="connsiteY3"/>
              </a:cxn>
            </a:cxnLst>
            <a:rect l="l" t="t" r="r" b="b"/>
            <a:pathLst>
              <a:path w="5074999" h="1888733">
                <a:moveTo>
                  <a:pt x="0" y="0"/>
                </a:moveTo>
                <a:lnTo>
                  <a:pt x="5074999" y="0"/>
                </a:lnTo>
                <a:lnTo>
                  <a:pt x="5074999" y="1888733"/>
                </a:lnTo>
                <a:lnTo>
                  <a:pt x="0" y="1888733"/>
                </a:lnTo>
                <a:close/>
              </a:path>
            </a:pathLst>
          </a:custGeom>
        </p:spPr>
      </p:pic>
      <p:sp>
        <p:nvSpPr>
          <p:cNvPr id="32" name="文本框 31"/>
          <p:cNvSpPr txBox="1"/>
          <p:nvPr/>
        </p:nvSpPr>
        <p:spPr>
          <a:xfrm>
            <a:off x="206477" y="176980"/>
            <a:ext cx="4365523" cy="521970"/>
          </a:xfrm>
          <a:prstGeom prst="rect">
            <a:avLst/>
          </a:prstGeom>
          <a:noFill/>
        </p:spPr>
        <p:txBody>
          <a:bodyPr wrap="square" rtlCol="0">
            <a:spAutoFit/>
          </a:bodyPr>
          <a:lstStyle/>
          <a:p>
            <a:r>
              <a:rPr lang="zh-CN" altLang="en-US" sz="2800" dirty="0">
                <a:solidFill>
                  <a:schemeClr val="bg1"/>
                </a:solidFill>
              </a:rPr>
              <a:t>系统设计</a:t>
            </a:r>
          </a:p>
        </p:txBody>
      </p:sp>
      <p:sp>
        <p:nvSpPr>
          <p:cNvPr id="781" name="Shape 781"/>
          <p:cNvSpPr/>
          <p:nvPr/>
        </p:nvSpPr>
        <p:spPr>
          <a:xfrm>
            <a:off x="3183386" y="1816282"/>
            <a:ext cx="2025651" cy="4826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9601" y="0"/>
                </a:lnTo>
                <a:lnTo>
                  <a:pt x="21600" y="10779"/>
                </a:lnTo>
                <a:lnTo>
                  <a:pt x="19644" y="21600"/>
                </a:lnTo>
                <a:lnTo>
                  <a:pt x="131" y="21600"/>
                </a:lnTo>
              </a:path>
            </a:pathLst>
          </a:custGeom>
          <a:ln w="12700">
            <a:solidFill>
              <a:schemeClr val="accent3"/>
            </a:solidFill>
            <a:miter lim="400000"/>
          </a:ln>
        </p:spPr>
        <p:txBody>
          <a:bodyPr lIns="0" tIns="0" rIns="0" bIns="0" anchor="ctr"/>
          <a:lstStyle/>
          <a:p>
            <a:pPr lvl="0"/>
            <a:endParaRPr sz="2400">
              <a:cs typeface="+mn-ea"/>
              <a:sym typeface="+mn-lt"/>
            </a:endParaRPr>
          </a:p>
        </p:txBody>
      </p:sp>
      <p:sp>
        <p:nvSpPr>
          <p:cNvPr id="783" name="Shape 783"/>
          <p:cNvSpPr/>
          <p:nvPr/>
        </p:nvSpPr>
        <p:spPr>
          <a:xfrm>
            <a:off x="2537770" y="1731467"/>
            <a:ext cx="635000" cy="6350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accent3"/>
          </a:solidFill>
          <a:ln w="12700" cap="flat">
            <a:noFill/>
            <a:miter lim="400000"/>
          </a:ln>
          <a:effectLst/>
        </p:spPr>
        <p:txBody>
          <a:bodyPr wrap="square" lIns="0" tIns="0" rIns="0" bIns="0" numCol="1" anchor="ctr">
            <a:noAutofit/>
          </a:bodyPr>
          <a:lstStyle/>
          <a:p>
            <a:pPr defTabSz="292100">
              <a:defRPr sz="4000">
                <a:solidFill>
                  <a:srgbClr val="FFFFFF"/>
                </a:solidFill>
                <a:effectLst>
                  <a:outerShdw blurRad="38100" dist="12700" dir="5400000" rotWithShape="0">
                    <a:srgbClr val="000000">
                      <a:alpha val="50000"/>
                    </a:srgbClr>
                  </a:outerShdw>
                </a:effectLst>
              </a:defRPr>
            </a:pPr>
            <a:endParaRPr sz="5335">
              <a:cs typeface="+mn-ea"/>
              <a:sym typeface="+mn-lt"/>
            </a:endParaRPr>
          </a:p>
        </p:txBody>
      </p:sp>
      <p:sp>
        <p:nvSpPr>
          <p:cNvPr id="784" name="Shape 784"/>
          <p:cNvSpPr/>
          <p:nvPr/>
        </p:nvSpPr>
        <p:spPr>
          <a:xfrm>
            <a:off x="2652390" y="1686382"/>
            <a:ext cx="405760" cy="725170"/>
          </a:xfrm>
          <a:prstGeom prst="rect">
            <a:avLst/>
          </a:prstGeom>
          <a:noFill/>
          <a:ln w="12700" cap="flat">
            <a:noFill/>
            <a:miter lim="400000"/>
          </a:ln>
          <a:effectLst/>
        </p:spPr>
        <p:txBody>
          <a:bodyPr wrap="square" lIns="67733" tIns="67733" rIns="67733" bIns="67733" numCol="1" anchor="ctr">
            <a:spAutoFit/>
          </a:bodyPr>
          <a:lstStyle>
            <a:lvl1pPr>
              <a:lnSpc>
                <a:spcPct val="120000"/>
              </a:lnSpc>
              <a:defRPr sz="3000" b="1">
                <a:solidFill>
                  <a:srgbClr val="FFFFFF"/>
                </a:solidFill>
                <a:latin typeface="Arimo"/>
                <a:ea typeface="Arimo"/>
                <a:cs typeface="Arimo"/>
                <a:sym typeface="Arimo"/>
              </a:defRPr>
            </a:lvl1pPr>
          </a:lstStyle>
          <a:p>
            <a:pPr lvl="0">
              <a:defRPr sz="1800" b="0">
                <a:solidFill>
                  <a:srgbClr val="000000"/>
                </a:solidFill>
              </a:defRPr>
            </a:pPr>
            <a:r>
              <a:rPr lang="en-US" sz="3200" dirty="0">
                <a:solidFill>
                  <a:schemeClr val="tx1"/>
                </a:solidFill>
                <a:latin typeface="+mn-lt"/>
                <a:ea typeface="+mn-ea"/>
                <a:cs typeface="+mn-ea"/>
                <a:sym typeface="+mn-lt"/>
              </a:rPr>
              <a:t>3</a:t>
            </a:r>
          </a:p>
        </p:txBody>
      </p:sp>
      <p:sp>
        <p:nvSpPr>
          <p:cNvPr id="787" name="Shape 787"/>
          <p:cNvSpPr/>
          <p:nvPr/>
        </p:nvSpPr>
        <p:spPr>
          <a:xfrm>
            <a:off x="7558536" y="1816282"/>
            <a:ext cx="2025651" cy="4826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9601" y="0"/>
                </a:lnTo>
                <a:lnTo>
                  <a:pt x="21600" y="10779"/>
                </a:lnTo>
                <a:lnTo>
                  <a:pt x="19644" y="21600"/>
                </a:lnTo>
                <a:lnTo>
                  <a:pt x="131" y="21600"/>
                </a:lnTo>
              </a:path>
            </a:pathLst>
          </a:custGeom>
          <a:ln w="12700">
            <a:solidFill>
              <a:schemeClr val="accent3"/>
            </a:solidFill>
            <a:miter lim="400000"/>
          </a:ln>
        </p:spPr>
        <p:txBody>
          <a:bodyPr lIns="0" tIns="0" rIns="0" bIns="0" anchor="ctr"/>
          <a:lstStyle/>
          <a:p>
            <a:pPr lvl="0"/>
            <a:endParaRPr sz="2400">
              <a:cs typeface="+mn-ea"/>
              <a:sym typeface="+mn-lt"/>
            </a:endParaRPr>
          </a:p>
        </p:txBody>
      </p:sp>
      <p:sp>
        <p:nvSpPr>
          <p:cNvPr id="789" name="Shape 789"/>
          <p:cNvSpPr/>
          <p:nvPr/>
        </p:nvSpPr>
        <p:spPr>
          <a:xfrm>
            <a:off x="6912920" y="1744166"/>
            <a:ext cx="635000" cy="6350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accent3"/>
          </a:solidFill>
          <a:ln w="12700" cap="flat">
            <a:noFill/>
            <a:miter lim="400000"/>
          </a:ln>
          <a:effectLst/>
        </p:spPr>
        <p:txBody>
          <a:bodyPr wrap="square" lIns="0" tIns="0" rIns="0" bIns="0" numCol="1" anchor="ctr">
            <a:noAutofit/>
          </a:bodyPr>
          <a:lstStyle/>
          <a:p>
            <a:pPr defTabSz="292100">
              <a:defRPr sz="4000">
                <a:solidFill>
                  <a:srgbClr val="FFFFFF"/>
                </a:solidFill>
                <a:effectLst>
                  <a:outerShdw blurRad="38100" dist="12700" dir="5400000" rotWithShape="0">
                    <a:srgbClr val="000000">
                      <a:alpha val="50000"/>
                    </a:srgbClr>
                  </a:outerShdw>
                </a:effectLst>
              </a:defRPr>
            </a:pPr>
            <a:endParaRPr sz="5335">
              <a:cs typeface="+mn-ea"/>
              <a:sym typeface="+mn-lt"/>
            </a:endParaRPr>
          </a:p>
        </p:txBody>
      </p:sp>
      <p:sp>
        <p:nvSpPr>
          <p:cNvPr id="790" name="Shape 790"/>
          <p:cNvSpPr/>
          <p:nvPr/>
        </p:nvSpPr>
        <p:spPr>
          <a:xfrm>
            <a:off x="7063323" y="1686381"/>
            <a:ext cx="334194" cy="725170"/>
          </a:xfrm>
          <a:prstGeom prst="rect">
            <a:avLst/>
          </a:prstGeom>
          <a:noFill/>
          <a:ln w="12700" cap="flat">
            <a:noFill/>
            <a:miter lim="400000"/>
          </a:ln>
          <a:effectLst/>
        </p:spPr>
        <p:txBody>
          <a:bodyPr wrap="square" lIns="67733" tIns="67733" rIns="67733" bIns="67733" numCol="1" anchor="ctr">
            <a:spAutoFit/>
          </a:bodyPr>
          <a:lstStyle/>
          <a:p>
            <a:pPr>
              <a:lnSpc>
                <a:spcPct val="120000"/>
              </a:lnSpc>
            </a:pPr>
            <a:r>
              <a:rPr lang="en-US" sz="3200" dirty="0">
                <a:cs typeface="+mn-ea"/>
                <a:sym typeface="+mn-lt"/>
              </a:rPr>
              <a:t>4</a:t>
            </a:r>
          </a:p>
        </p:txBody>
      </p:sp>
      <p:sp>
        <p:nvSpPr>
          <p:cNvPr id="3" name="文本框 2"/>
          <p:cNvSpPr txBox="1"/>
          <p:nvPr/>
        </p:nvSpPr>
        <p:spPr>
          <a:xfrm>
            <a:off x="3197528" y="1910781"/>
            <a:ext cx="1579196" cy="368300"/>
          </a:xfrm>
          <a:prstGeom prst="rect">
            <a:avLst/>
          </a:prstGeom>
          <a:noFill/>
        </p:spPr>
        <p:txBody>
          <a:bodyPr wrap="square" rtlCol="0">
            <a:spAutoFit/>
          </a:bodyPr>
          <a:lstStyle/>
          <a:p>
            <a:r>
              <a:rPr lang="zh-CN" altLang="en-US" b="1" dirty="0">
                <a:cs typeface="+mn-ea"/>
                <a:sym typeface="+mn-lt"/>
              </a:rPr>
              <a:t>博客</a:t>
            </a:r>
          </a:p>
        </p:txBody>
      </p:sp>
      <p:sp>
        <p:nvSpPr>
          <p:cNvPr id="23" name="文本框 22"/>
          <p:cNvSpPr txBox="1"/>
          <p:nvPr/>
        </p:nvSpPr>
        <p:spPr>
          <a:xfrm>
            <a:off x="7645060" y="1910781"/>
            <a:ext cx="1579196" cy="368300"/>
          </a:xfrm>
          <a:prstGeom prst="rect">
            <a:avLst/>
          </a:prstGeom>
          <a:noFill/>
        </p:spPr>
        <p:txBody>
          <a:bodyPr wrap="square" rtlCol="0">
            <a:spAutoFit/>
          </a:bodyPr>
          <a:lstStyle/>
          <a:p>
            <a:r>
              <a:rPr lang="zh-CN" altLang="en-US" b="1" dirty="0">
                <a:cs typeface="+mn-ea"/>
                <a:sym typeface="+mn-lt"/>
              </a:rPr>
              <a:t>评论</a:t>
            </a:r>
          </a:p>
        </p:txBody>
      </p:sp>
      <p:pic>
        <p:nvPicPr>
          <p:cNvPr id="24" name="图片 2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073275" y="2583815"/>
            <a:ext cx="3827780" cy="2794000"/>
          </a:xfrm>
          <a:prstGeom prst="rect">
            <a:avLst/>
          </a:prstGeom>
        </p:spPr>
      </p:pic>
      <p:pic>
        <p:nvPicPr>
          <p:cNvPr id="5" name="图片 3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669405" y="2813050"/>
            <a:ext cx="3576955" cy="2334895"/>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5203.1433070866142,&quot;width&quot;:8697.0944881889754}"/>
</p:tagLst>
</file>

<file path=ppt/tags/tag10.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5203.1433070866142,&quot;width&quot;:8697.0944881889754}"/>
</p:tagLst>
</file>

<file path=ppt/tags/tag11.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2974.3826771653544,&quot;width&quot;:7992.1244094488184}"/>
</p:tagLst>
</file>

<file path=ppt/tags/tag12.xml><?xml version="1.0" encoding="utf-8"?>
<p:tagLst xmlns:a="http://schemas.openxmlformats.org/drawingml/2006/main" xmlns:r="http://schemas.openxmlformats.org/officeDocument/2006/relationships" xmlns:p="http://schemas.openxmlformats.org/presentationml/2006/main">
  <p:tag name="KSO_WM_UNIT_TABLE_BEAUTIFY" val="smartTable{b1e51e10-a1df-496c-a218-01c04ba51557}"/>
</p:tagLst>
</file>

<file path=ppt/tags/tag13.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5203.1433070866142,&quot;width&quot;:8697.0944881889754}"/>
</p:tagLst>
</file>

<file path=ppt/tags/tag14.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2974.3826771653544,&quot;width&quot;:7992.1244094488184}"/>
</p:tagLst>
</file>

<file path=ppt/tags/tag15.xml><?xml version="1.0" encoding="utf-8"?>
<p:tagLst xmlns:a="http://schemas.openxmlformats.org/drawingml/2006/main" xmlns:r="http://schemas.openxmlformats.org/officeDocument/2006/relationships" xmlns:p="http://schemas.openxmlformats.org/presentationml/2006/main">
  <p:tag name="KSO_WM_UNIT_TABLE_BEAUTIFY" val="smartTable{8c861fe1-7997-4dc9-acb6-18b19da71fff}"/>
</p:tagLst>
</file>

<file path=ppt/tags/tag16.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5203.1433070866142,&quot;width&quot;:8697.0944881889754}"/>
</p:tagLst>
</file>

<file path=ppt/tags/tag17.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2974.3826771653544,&quot;width&quot;:7992.1244094488184}"/>
</p:tagLst>
</file>

<file path=ppt/tags/tag18.xml><?xml version="1.0" encoding="utf-8"?>
<p:tagLst xmlns:a="http://schemas.openxmlformats.org/drawingml/2006/main" xmlns:r="http://schemas.openxmlformats.org/officeDocument/2006/relationships" xmlns:p="http://schemas.openxmlformats.org/presentationml/2006/main">
  <p:tag name="KSO_WM_UNIT_TABLE_BEAUTIFY" val="smartTable{81f94833-2f74-4b27-b1db-c325e511191e}"/>
</p:tagLst>
</file>

<file path=ppt/tags/tag19.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5203.1433070866142,&quot;width&quot;:8697.0944881889754}"/>
</p:tagLst>
</file>

<file path=ppt/tags/tag2.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2974.3826771653544,&quot;width&quot;:7992.1244094488184}"/>
</p:tagLst>
</file>

<file path=ppt/tags/tag20.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2974.3826771653544,&quot;width&quot;:7992.1244094488184}"/>
</p:tagLst>
</file>

<file path=ppt/tags/tag21.xml><?xml version="1.0" encoding="utf-8"?>
<p:tagLst xmlns:a="http://schemas.openxmlformats.org/drawingml/2006/main" xmlns:r="http://schemas.openxmlformats.org/officeDocument/2006/relationships" xmlns:p="http://schemas.openxmlformats.org/presentationml/2006/main">
  <p:tag name="KSO_WM_UNIT_TABLE_BEAUTIFY" val="smartTable{2056c481-9974-4668-af3a-4449f89a0ca1}"/>
</p:tagLst>
</file>

<file path=ppt/tags/tag22.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5203.1433070866142,&quot;width&quot;:8697.0944881889754}"/>
</p:tagLst>
</file>

<file path=ppt/tags/tag23.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2974.3826771653544,&quot;width&quot;:7992.1244094488184}"/>
</p:tagLst>
</file>

<file path=ppt/tags/tag24.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5203.1433070866142,&quot;width&quot;:8697.0944881889754}"/>
</p:tagLst>
</file>

<file path=ppt/tags/tag25.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2974.3826771653544,&quot;width&quot;:7992.1244094488184}"/>
</p:tagLst>
</file>

<file path=ppt/tags/tag26.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5203.1433070866142,&quot;width&quot;:8697.0944881889754}"/>
</p:tagLst>
</file>

<file path=ppt/tags/tag27.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2974.3826771653544,&quot;width&quot;:7992.1244094488184}"/>
</p:tagLst>
</file>

<file path=ppt/tags/tag28.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5203.1433070866142,&quot;width&quot;:8697.0944881889754}"/>
</p:tagLst>
</file>

<file path=ppt/tags/tag29.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2974.3826771653544,&quot;width&quot;:7992.1244094488184}"/>
</p:tagLst>
</file>

<file path=ppt/tags/tag3.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5203.1433070866142,&quot;width&quot;:8697.0944881889754}"/>
</p:tagLst>
</file>

<file path=ppt/tags/tag30.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5203.1433070866142,&quot;width&quot;:8697.0944881889754}"/>
</p:tagLst>
</file>

<file path=ppt/tags/tag31.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2974.3826771653544,&quot;width&quot;:7992.1244094488184}"/>
</p:tagLst>
</file>

<file path=ppt/tags/tag4.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2974.3826771653544,&quot;width&quot;:7992.1244094488184}"/>
</p:tagLst>
</file>

<file path=ppt/tags/tag5.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5203.1433070866142,&quot;width&quot;:8697.0944881889754}"/>
</p:tagLst>
</file>

<file path=ppt/tags/tag6.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2974.3826771653544,&quot;width&quot;:7992.1244094488184}"/>
</p:tagLst>
</file>

<file path=ppt/tags/tag7.xml><?xml version="1.0" encoding="utf-8"?>
<p:tagLst xmlns:a="http://schemas.openxmlformats.org/drawingml/2006/main" xmlns:r="http://schemas.openxmlformats.org/officeDocument/2006/relationships" xmlns:p="http://schemas.openxmlformats.org/presentationml/2006/main">
  <p:tag name="REFSHAPE" val="195406468"/>
  <p:tag name="KSO_WM_UNIT_PLACING_PICTURE_USER_VIEWPORT" val="{&quot;height&quot;:6205,&quot;width&quot;:9596}"/>
</p:tagLst>
</file>

<file path=ppt/tags/tag8.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5203.1433070866142,&quot;width&quot;:8697.0944881889754}"/>
</p:tagLst>
</file>

<file path=ppt/tags/tag9.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2974.3826771653544,&quot;width&quot;:7992.1244094488184}"/>
</p:tagLst>
</file>

<file path=ppt/theme/theme1.xml><?xml version="1.0" encoding="utf-8"?>
<a:theme xmlns:a="http://schemas.openxmlformats.org/drawingml/2006/main" name="Office 主题​​">
  <a:themeElements>
    <a:clrScheme name="水墨">
      <a:dk1>
        <a:sysClr val="windowText" lastClr="000000"/>
      </a:dk1>
      <a:lt1>
        <a:sysClr val="window" lastClr="FFFFFF"/>
      </a:lt1>
      <a:dk2>
        <a:srgbClr val="000000"/>
      </a:dk2>
      <a:lt2>
        <a:srgbClr val="FFFFFF"/>
      </a:lt2>
      <a:accent1>
        <a:srgbClr val="C4C4C3"/>
      </a:accent1>
      <a:accent2>
        <a:srgbClr val="6D6C6B"/>
      </a:accent2>
      <a:accent3>
        <a:srgbClr val="C4C4C3"/>
      </a:accent3>
      <a:accent4>
        <a:srgbClr val="6D6C6B"/>
      </a:accent4>
      <a:accent5>
        <a:srgbClr val="C4C4C3"/>
      </a:accent5>
      <a:accent6>
        <a:srgbClr val="6D6C6B"/>
      </a:accent6>
      <a:hlink>
        <a:srgbClr val="C4C4C3"/>
      </a:hlink>
      <a:folHlink>
        <a:srgbClr val="6D6C6B"/>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433</TotalTime>
  <Words>4710</Words>
  <Application>Microsoft Office PowerPoint</Application>
  <PresentationFormat>宽屏</PresentationFormat>
  <Paragraphs>560</Paragraphs>
  <Slides>37</Slides>
  <Notes>37</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37</vt:i4>
      </vt:variant>
    </vt:vector>
  </HeadingPairs>
  <TitlesOfParts>
    <vt:vector size="44" baseType="lpstr">
      <vt:lpstr>等线</vt:lpstr>
      <vt:lpstr>宋体</vt:lpstr>
      <vt:lpstr>微软雅黑</vt:lpstr>
      <vt:lpstr>叶根友毛笔行书2\.0版</vt:lpstr>
      <vt:lpstr>禹卫书法行书简体</vt:lpstr>
      <vt:lpstr>Arial</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Vip0763</dc:creator>
  <cp:lastModifiedBy>施 航程</cp:lastModifiedBy>
  <cp:revision>84</cp:revision>
  <dcterms:created xsi:type="dcterms:W3CDTF">2017-02-25T08:42:00Z</dcterms:created>
  <dcterms:modified xsi:type="dcterms:W3CDTF">2020-05-15T16:13:22Z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2052-11.1.0.9584</vt:lpwstr>
  </property>
</Properties>
</file>